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Manrope"/>
      <p:regular r:id="rId23"/>
      <p:bold r:id="rId24"/>
    </p:embeddedFont>
    <p:embeddedFont>
      <p:font typeface="Manrope ExtraBold"/>
      <p:bold r:id="rId25"/>
    </p:embeddedFont>
    <p:embeddedFont>
      <p:font typeface="Manrope Medium"/>
      <p:regular r:id="rId26"/>
      <p:bold r:id="rId27"/>
    </p:embeddedFont>
    <p:embeddedFont>
      <p:font typeface="Open Sans Medium"/>
      <p:regular r:id="rId28"/>
      <p:bold r:id="rId29"/>
      <p:italic r:id="rId30"/>
      <p:boldItalic r:id="rId31"/>
    </p:embeddedFont>
    <p:embeddedFont>
      <p:font typeface="Open Sans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36" roundtripDataSignature="AMtx7mgVVGVz/Qs/bYY0CLujVrdvnug7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Manrope-bold.fntdata"/><Relationship Id="rId23" Type="http://schemas.openxmlformats.org/officeDocument/2006/relationships/font" Target="fonts/Manrop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anropeMedium-regular.fntdata"/><Relationship Id="rId25" Type="http://schemas.openxmlformats.org/officeDocument/2006/relationships/font" Target="fonts/ManropeExtraBold-bold.fntdata"/><Relationship Id="rId28" Type="http://schemas.openxmlformats.org/officeDocument/2006/relationships/font" Target="fonts/OpenSansMedium-regular.fntdata"/><Relationship Id="rId27" Type="http://schemas.openxmlformats.org/officeDocument/2006/relationships/font" Target="fonts/ManropeMedium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OpenSansMedium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penSansMedium-boldItalic.fntdata"/><Relationship Id="rId30" Type="http://schemas.openxmlformats.org/officeDocument/2006/relationships/font" Target="fonts/OpenSansMedium-italic.fntdata"/><Relationship Id="rId11" Type="http://schemas.openxmlformats.org/officeDocument/2006/relationships/slide" Target="slides/slide6.xml"/><Relationship Id="rId33" Type="http://schemas.openxmlformats.org/officeDocument/2006/relationships/font" Target="fonts/OpenSans-bold.fntdata"/><Relationship Id="rId10" Type="http://schemas.openxmlformats.org/officeDocument/2006/relationships/slide" Target="slides/slide5.xml"/><Relationship Id="rId32" Type="http://schemas.openxmlformats.org/officeDocument/2006/relationships/font" Target="fonts/OpenSans-regular.fntdata"/><Relationship Id="rId13" Type="http://schemas.openxmlformats.org/officeDocument/2006/relationships/slide" Target="slides/slide8.xml"/><Relationship Id="rId35" Type="http://schemas.openxmlformats.org/officeDocument/2006/relationships/font" Target="fonts/OpenSans-boldItalic.fntdata"/><Relationship Id="rId12" Type="http://schemas.openxmlformats.org/officeDocument/2006/relationships/slide" Target="slides/slide7.xml"/><Relationship Id="rId34" Type="http://schemas.openxmlformats.org/officeDocument/2006/relationships/font" Target="fonts/OpenSans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customschemas.google.com/relationships/presentationmetadata" Target="meta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" name="Google Shape;5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4:notes"/>
          <p:cNvSpPr/>
          <p:nvPr>
            <p:ph idx="2" type="sldImg"/>
          </p:nvPr>
        </p:nvSpPr>
        <p:spPr>
          <a:xfrm>
            <a:off x="343070" y="428572"/>
            <a:ext cx="2742900" cy="115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p14:notes"/>
          <p:cNvSpPr txBox="1"/>
          <p:nvPr>
            <p:ph idx="1" type="body"/>
          </p:nvPr>
        </p:nvSpPr>
        <p:spPr>
          <a:xfrm>
            <a:off x="342900" y="1650002"/>
            <a:ext cx="2743200" cy="13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8" name="Google Shape;168;p14:notes"/>
          <p:cNvSpPr txBox="1"/>
          <p:nvPr>
            <p:ph idx="12" type="sldNum"/>
          </p:nvPr>
        </p:nvSpPr>
        <p:spPr>
          <a:xfrm>
            <a:off x="1942306" y="3256551"/>
            <a:ext cx="14859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b" bIns="20950" lIns="41900" spcFirstLastPara="1" rIns="41900" wrap="square" tIns="209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fld id="{00000000-1234-1234-1234-123412341234}" type="slidenum">
              <a:rPr b="0" i="0" lang="en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5:notes"/>
          <p:cNvSpPr/>
          <p:nvPr>
            <p:ph idx="2" type="sldImg"/>
          </p:nvPr>
        </p:nvSpPr>
        <p:spPr>
          <a:xfrm>
            <a:off x="343070" y="428572"/>
            <a:ext cx="2742900" cy="115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p15:notes"/>
          <p:cNvSpPr txBox="1"/>
          <p:nvPr>
            <p:ph idx="1" type="body"/>
          </p:nvPr>
        </p:nvSpPr>
        <p:spPr>
          <a:xfrm>
            <a:off x="342900" y="1650002"/>
            <a:ext cx="2743200" cy="13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9" name="Google Shape;179;p15:notes"/>
          <p:cNvSpPr txBox="1"/>
          <p:nvPr>
            <p:ph idx="12" type="sldNum"/>
          </p:nvPr>
        </p:nvSpPr>
        <p:spPr>
          <a:xfrm>
            <a:off x="1942306" y="3256551"/>
            <a:ext cx="14859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b" bIns="20950" lIns="41900" spcFirstLastPara="1" rIns="41900" wrap="square" tIns="209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fld id="{00000000-1234-1234-1234-123412341234}" type="slidenum">
              <a:rPr b="0" i="0" lang="en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6:notes"/>
          <p:cNvSpPr/>
          <p:nvPr>
            <p:ph idx="2" type="sldImg"/>
          </p:nvPr>
        </p:nvSpPr>
        <p:spPr>
          <a:xfrm>
            <a:off x="343070" y="428572"/>
            <a:ext cx="2742900" cy="115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" name="Google Shape;187;p16:notes"/>
          <p:cNvSpPr txBox="1"/>
          <p:nvPr>
            <p:ph idx="1" type="body"/>
          </p:nvPr>
        </p:nvSpPr>
        <p:spPr>
          <a:xfrm>
            <a:off x="342900" y="1650002"/>
            <a:ext cx="2743200" cy="13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8" name="Google Shape;188;p16:notes"/>
          <p:cNvSpPr txBox="1"/>
          <p:nvPr>
            <p:ph idx="12" type="sldNum"/>
          </p:nvPr>
        </p:nvSpPr>
        <p:spPr>
          <a:xfrm>
            <a:off x="1942306" y="3256551"/>
            <a:ext cx="14859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b" bIns="20950" lIns="41900" spcFirstLastPara="1" rIns="41900" wrap="square" tIns="209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fld id="{00000000-1234-1234-1234-123412341234}" type="slidenum">
              <a:rPr b="0" i="0" lang="en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:notes"/>
          <p:cNvSpPr/>
          <p:nvPr>
            <p:ph idx="2" type="sldImg"/>
          </p:nvPr>
        </p:nvSpPr>
        <p:spPr>
          <a:xfrm>
            <a:off x="343070" y="428572"/>
            <a:ext cx="2742900" cy="115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p17:notes"/>
          <p:cNvSpPr txBox="1"/>
          <p:nvPr>
            <p:ph idx="1" type="body"/>
          </p:nvPr>
        </p:nvSpPr>
        <p:spPr>
          <a:xfrm>
            <a:off x="342900" y="1650002"/>
            <a:ext cx="2743200" cy="13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5" name="Google Shape;195;p17:notes"/>
          <p:cNvSpPr txBox="1"/>
          <p:nvPr>
            <p:ph idx="12" type="sldNum"/>
          </p:nvPr>
        </p:nvSpPr>
        <p:spPr>
          <a:xfrm>
            <a:off x="1942306" y="3256551"/>
            <a:ext cx="14859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b" bIns="20950" lIns="41900" spcFirstLastPara="1" rIns="41900" wrap="square" tIns="209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fld id="{00000000-1234-1234-1234-123412341234}" type="slidenum">
              <a:rPr b="0" i="0" lang="en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:notes"/>
          <p:cNvSpPr/>
          <p:nvPr>
            <p:ph idx="2" type="sldImg"/>
          </p:nvPr>
        </p:nvSpPr>
        <p:spPr>
          <a:xfrm>
            <a:off x="343070" y="428572"/>
            <a:ext cx="2742900" cy="115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" name="Google Shape;62;p2:notes"/>
          <p:cNvSpPr txBox="1"/>
          <p:nvPr>
            <p:ph idx="1" type="body"/>
          </p:nvPr>
        </p:nvSpPr>
        <p:spPr>
          <a:xfrm>
            <a:off x="342900" y="1650002"/>
            <a:ext cx="2743200" cy="13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3" name="Google Shape;63;p2:notes"/>
          <p:cNvSpPr txBox="1"/>
          <p:nvPr>
            <p:ph idx="12" type="sldNum"/>
          </p:nvPr>
        </p:nvSpPr>
        <p:spPr>
          <a:xfrm>
            <a:off x="1942306" y="3256551"/>
            <a:ext cx="14859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b" bIns="20950" lIns="41900" spcFirstLastPara="1" rIns="41900" wrap="square" tIns="209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fld id="{00000000-1234-1234-1234-123412341234}" type="slidenum">
              <a:rPr b="0" i="0" lang="en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" name="Google Shape;10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:notes"/>
          <p:cNvSpPr/>
          <p:nvPr>
            <p:ph idx="2" type="sldImg"/>
          </p:nvPr>
        </p:nvSpPr>
        <p:spPr>
          <a:xfrm>
            <a:off x="343070" y="428572"/>
            <a:ext cx="2742900" cy="115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9:notes"/>
          <p:cNvSpPr txBox="1"/>
          <p:nvPr>
            <p:ph idx="1" type="body"/>
          </p:nvPr>
        </p:nvSpPr>
        <p:spPr>
          <a:xfrm>
            <a:off x="342900" y="1650002"/>
            <a:ext cx="2743200" cy="13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0" name="Google Shape;130;p9:notes"/>
          <p:cNvSpPr txBox="1"/>
          <p:nvPr>
            <p:ph idx="12" type="sldNum"/>
          </p:nvPr>
        </p:nvSpPr>
        <p:spPr>
          <a:xfrm>
            <a:off x="1942306" y="3256551"/>
            <a:ext cx="14859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b" bIns="20950" lIns="41900" spcFirstLastPara="1" rIns="41900" wrap="square" tIns="209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fld id="{00000000-1234-1234-1234-123412341234}" type="slidenum">
              <a:rPr b="0" i="0" lang="en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9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4" name="Google Shape;44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" name="Google Shape;47;p2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" name="Google Shape;16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Google Shape;19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2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2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5" name="Google Shape;35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2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9" name="Google Shape;39;p2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0" name="Google Shape;40;p2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1" name="Google Shape;41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jpg"/><Relationship Id="rId4" Type="http://schemas.openxmlformats.org/officeDocument/2006/relationships/image" Target="../media/image2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Relationship Id="rId4" Type="http://schemas.openxmlformats.org/officeDocument/2006/relationships/image" Target="../media/image3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jpg"/><Relationship Id="rId4" Type="http://schemas.openxmlformats.org/officeDocument/2006/relationships/image" Target="../media/image2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5.png"/><Relationship Id="rId4" Type="http://schemas.openxmlformats.org/officeDocument/2006/relationships/image" Target="../media/image3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4.png"/><Relationship Id="rId4" Type="http://schemas.openxmlformats.org/officeDocument/2006/relationships/image" Target="../media/image3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drive.google.com/file/d/190m7eKdNZqhC1rKkpA7BOiIDLn49Scwq/view" TargetMode="External"/><Relationship Id="rId4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15.png"/><Relationship Id="rId5" Type="http://schemas.openxmlformats.org/officeDocument/2006/relationships/image" Target="../media/image18.png"/><Relationship Id="rId6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Relationship Id="rId5" Type="http://schemas.openxmlformats.org/officeDocument/2006/relationships/image" Target="../media/image16.png"/><Relationship Id="rId6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5" Type="http://schemas.openxmlformats.org/officeDocument/2006/relationships/image" Target="../media/image37.png"/><Relationship Id="rId6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Relationship Id="rId4" Type="http://schemas.openxmlformats.org/officeDocument/2006/relationships/image" Target="../media/image2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"/>
          <p:cNvSpPr/>
          <p:nvPr/>
        </p:nvSpPr>
        <p:spPr>
          <a:xfrm>
            <a:off x="-11075" y="-11075"/>
            <a:ext cx="5460300" cy="5143500"/>
          </a:xfrm>
          <a:prstGeom prst="rect">
            <a:avLst/>
          </a:prstGeom>
          <a:solidFill>
            <a:srgbClr val="00BE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"/>
          <p:cNvSpPr txBox="1"/>
          <p:nvPr>
            <p:ph type="ctrTitle"/>
          </p:nvPr>
        </p:nvSpPr>
        <p:spPr>
          <a:xfrm>
            <a:off x="148750" y="960050"/>
            <a:ext cx="4767900" cy="277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4800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Урок про воду: дбаємо</a:t>
            </a:r>
            <a:endParaRPr sz="4800">
              <a:solidFill>
                <a:schemeClr val="lt1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4800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про себе</a:t>
            </a:r>
            <a:endParaRPr sz="4800">
              <a:solidFill>
                <a:schemeClr val="lt1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4800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та природу </a:t>
            </a:r>
            <a:endParaRPr sz="4800">
              <a:solidFill>
                <a:schemeClr val="lt1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89600" y="2603554"/>
            <a:ext cx="2980173" cy="2150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"/>
          <p:cNvPicPr preferRelativeResize="0"/>
          <p:nvPr/>
        </p:nvPicPr>
        <p:blipFill rotWithShape="1">
          <a:blip r:embed="rId4">
            <a:alphaModFix/>
          </a:blip>
          <a:srcRect b="25423" l="0" r="0" t="0"/>
          <a:stretch/>
        </p:blipFill>
        <p:spPr>
          <a:xfrm>
            <a:off x="7401475" y="434201"/>
            <a:ext cx="1602151" cy="52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"/>
          <p:cNvPicPr preferRelativeResize="0"/>
          <p:nvPr/>
        </p:nvPicPr>
        <p:blipFill rotWithShape="1">
          <a:blip r:embed="rId5">
            <a:alphaModFix/>
          </a:blip>
          <a:srcRect b="58184" l="0" r="0" t="0"/>
          <a:stretch/>
        </p:blipFill>
        <p:spPr>
          <a:xfrm>
            <a:off x="5663100" y="219088"/>
            <a:ext cx="1699776" cy="11663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0"/>
          <p:cNvSpPr/>
          <p:nvPr/>
        </p:nvSpPr>
        <p:spPr>
          <a:xfrm>
            <a:off x="196450" y="212775"/>
            <a:ext cx="4667700" cy="47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4400" u="none" cap="none" strike="noStrike">
                <a:solidFill>
                  <a:srgbClr val="000000"/>
                </a:solidFill>
                <a:latin typeface="Manrope"/>
                <a:ea typeface="Manrope"/>
                <a:cs typeface="Manrope"/>
                <a:sym typeface="Manrope"/>
              </a:rPr>
              <a:t>Більше ніж на половину ми </a:t>
            </a:r>
            <a:r>
              <a:rPr b="1" i="0" lang="en" sz="44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  <a:t>складаємось</a:t>
            </a:r>
            <a:br>
              <a:rPr b="1" i="0" lang="en" sz="44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1" i="0" lang="en" sz="44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  <a:t>з води,</a:t>
            </a:r>
            <a:endParaRPr b="1" i="0" sz="4400" u="none" cap="none" strike="noStrike">
              <a:solidFill>
                <a:srgbClr val="00BEFF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4400" u="none" cap="none" strike="noStrike">
                <a:solidFill>
                  <a:srgbClr val="000000"/>
                </a:solidFill>
                <a:latin typeface="Manrope"/>
                <a:ea typeface="Manrope"/>
                <a:cs typeface="Manrope"/>
                <a:sym typeface="Manrope"/>
              </a:rPr>
              <a:t>а кавуни —</a:t>
            </a:r>
            <a:br>
              <a:rPr b="1" i="0" lang="en" sz="4400" u="none" cap="none" strike="noStrike">
                <a:solidFill>
                  <a:srgbClr val="000000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1" i="0" lang="en" sz="4400" u="none" cap="none" strike="noStrike">
                <a:solidFill>
                  <a:srgbClr val="000000"/>
                </a:solidFill>
                <a:latin typeface="Manrope"/>
                <a:ea typeface="Manrope"/>
                <a:cs typeface="Manrope"/>
                <a:sym typeface="Manrope"/>
              </a:rPr>
              <a:t>майже повністю</a:t>
            </a:r>
            <a:endParaRPr b="1" i="0" sz="4400" u="none" cap="none" strike="noStrike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Manrope"/>
              <a:buNone/>
            </a:pPr>
            <a:r>
              <a:t/>
            </a:r>
            <a:endParaRPr b="1" i="0" sz="4400" u="none" cap="none" strike="noStrike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139" name="Google Shape;139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25175" y="713600"/>
            <a:ext cx="4201325" cy="326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25175" y="3062255"/>
            <a:ext cx="1721202" cy="19971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9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1"/>
          <p:cNvSpPr/>
          <p:nvPr/>
        </p:nvSpPr>
        <p:spPr>
          <a:xfrm>
            <a:off x="196450" y="212775"/>
            <a:ext cx="4375500" cy="47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3200" u="none" cap="none" strike="noStrike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Люди можуть прожити без води </a:t>
            </a:r>
            <a:r>
              <a:rPr b="1" i="0" lang="en" sz="32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  <a:t>близько 3 днів.</a:t>
            </a:r>
            <a:endParaRPr b="1" i="0" sz="3200" u="none" cap="none" strike="noStrike">
              <a:solidFill>
                <a:srgbClr val="00BEFF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2400" u="none" cap="none" strike="noStrike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В Україні приблизно </a:t>
            </a:r>
            <a:r>
              <a:rPr b="1" i="0" lang="en" sz="24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  <a:t>1,7 мільйона дітей</a:t>
            </a:r>
            <a:r>
              <a:rPr b="0" i="0" lang="en" sz="2400" u="none" cap="none" strike="noStrike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 живуть без постійного доступу до чистої питної води. Це як населення міста Харкова, другого найбільшого міста в Україні. </a:t>
            </a:r>
            <a:endParaRPr b="0" i="0" sz="2400" u="none" cap="none" strike="noStrike"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Manrope"/>
              <a:buNone/>
            </a:pPr>
            <a:r>
              <a:t/>
            </a:r>
            <a:endParaRPr b="1" i="0" sz="3200" u="none" cap="none" strike="noStrike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146" name="Google Shape;14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95499" y="740825"/>
            <a:ext cx="2934426" cy="4402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75498" y="434050"/>
            <a:ext cx="1544849" cy="1587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2"/>
          <p:cNvSpPr txBox="1"/>
          <p:nvPr/>
        </p:nvSpPr>
        <p:spPr>
          <a:xfrm>
            <a:off x="6225300" y="744488"/>
            <a:ext cx="2387700" cy="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69575" y="583025"/>
            <a:ext cx="2192975" cy="219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2"/>
          <p:cNvSpPr/>
          <p:nvPr/>
        </p:nvSpPr>
        <p:spPr>
          <a:xfrm flipH="1">
            <a:off x="7353625" y="744488"/>
            <a:ext cx="1626900" cy="851100"/>
          </a:xfrm>
          <a:prstGeom prst="flowChartMagneticTape">
            <a:avLst/>
          </a:prstGeom>
          <a:solidFill>
            <a:srgbClr val="00BE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12"/>
          <p:cNvSpPr txBox="1"/>
          <p:nvPr/>
        </p:nvSpPr>
        <p:spPr>
          <a:xfrm>
            <a:off x="7401925" y="856688"/>
            <a:ext cx="1578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Ого скільки води!</a:t>
            </a:r>
            <a:endParaRPr b="1" i="0" sz="1800" u="none" cap="none" strike="noStrike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56" name="Google Shape;156;p12"/>
          <p:cNvSpPr/>
          <p:nvPr/>
        </p:nvSpPr>
        <p:spPr>
          <a:xfrm>
            <a:off x="196450" y="212775"/>
            <a:ext cx="4831800" cy="47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2600" u="none" cap="none" strike="noStrike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Кран, з якого тече </a:t>
            </a:r>
            <a:r>
              <a:rPr b="1" i="0" lang="en" sz="26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  <a:t>10 крапель на хвилину</a:t>
            </a:r>
            <a:r>
              <a:rPr b="1" i="0" lang="en" sz="2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,</a:t>
            </a:r>
            <a:r>
              <a:rPr b="0" i="0" lang="en" sz="2600" u="none" cap="none" strike="noStrike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 може здатися несерйозним. Але 10 крапель води за хвилину майже</a:t>
            </a:r>
            <a:br>
              <a:rPr b="0" i="0" lang="en" sz="2600" u="none" cap="none" strike="noStrike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</a:br>
            <a:r>
              <a:rPr b="0" i="0" lang="en" sz="2600" u="none" cap="none" strike="noStrike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5,5 літри води на день або 164 літри води на місяць.</a:t>
            </a:r>
            <a:endParaRPr b="0" i="0" sz="2600" u="none" cap="none" strike="noStrike"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26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  <a:t>Цією кількістю води можна наповнити великий акваріум!</a:t>
            </a:r>
            <a:endParaRPr b="1" i="0" sz="2600" u="none" cap="none" strike="noStrike">
              <a:solidFill>
                <a:srgbClr val="00BEFF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157" name="Google Shape;157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69575" y="2831350"/>
            <a:ext cx="3810949" cy="20952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"/>
          <p:cNvSpPr/>
          <p:nvPr/>
        </p:nvSpPr>
        <p:spPr>
          <a:xfrm>
            <a:off x="196450" y="212775"/>
            <a:ext cx="4173600" cy="47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3200" u="none" cap="none" strike="noStrike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Якщо </a:t>
            </a:r>
            <a:r>
              <a:rPr b="1" i="0" lang="en" sz="32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вимикати воду під час чищення зубів</a:t>
            </a:r>
            <a:r>
              <a:rPr b="0" i="0" lang="en" sz="3200" u="none" cap="none" strike="noStrike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, то за рік вийде зберегти близько</a:t>
            </a:r>
            <a:endParaRPr b="0" i="0" sz="3200" u="none" cap="none" strike="noStrike"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32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  <a:t>8 000 літрів.</a:t>
            </a:r>
            <a:endParaRPr b="1" i="0" sz="3200" u="none" cap="none" strike="noStrike">
              <a:solidFill>
                <a:srgbClr val="00BEFF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32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  <a:t>Це як води у великому басейні!</a:t>
            </a:r>
            <a:endParaRPr b="1" i="0" sz="3200" u="none" cap="none" strike="noStrike">
              <a:solidFill>
                <a:srgbClr val="00BEFF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163" name="Google Shape;16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47075" y="1847850"/>
            <a:ext cx="4487373" cy="2990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72323" y="155050"/>
            <a:ext cx="1544849" cy="1587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4"/>
          <p:cNvSpPr/>
          <p:nvPr/>
        </p:nvSpPr>
        <p:spPr>
          <a:xfrm>
            <a:off x="415525" y="1003463"/>
            <a:ext cx="1499700" cy="449400"/>
          </a:xfrm>
          <a:prstGeom prst="roundRect">
            <a:avLst>
              <a:gd fmla="val 16667" name="adj"/>
            </a:avLst>
          </a:prstGeom>
          <a:solidFill>
            <a:srgbClr val="00BE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14"/>
          <p:cNvSpPr/>
          <p:nvPr/>
        </p:nvSpPr>
        <p:spPr>
          <a:xfrm>
            <a:off x="196450" y="124975"/>
            <a:ext cx="7175400" cy="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Manrope"/>
              <a:buNone/>
            </a:pPr>
            <a:r>
              <a:rPr b="1" i="0" lang="en" sz="4400" u="none" cap="none" strike="noStrike">
                <a:solidFill>
                  <a:srgbClr val="000000"/>
                </a:solidFill>
                <a:latin typeface="Manrope"/>
                <a:ea typeface="Manrope"/>
                <a:cs typeface="Manrope"/>
                <a:sym typeface="Manrope"/>
              </a:rPr>
              <a:t>Як я можу допомогти?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14"/>
          <p:cNvSpPr txBox="1"/>
          <p:nvPr/>
        </p:nvSpPr>
        <p:spPr>
          <a:xfrm>
            <a:off x="565825" y="962688"/>
            <a:ext cx="1300500" cy="4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24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Вдома</a:t>
            </a:r>
            <a:endParaRPr b="1" i="0" sz="2400" u="none" cap="none" strike="noStrike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73" name="Google Shape;173;p14"/>
          <p:cNvSpPr txBox="1"/>
          <p:nvPr/>
        </p:nvSpPr>
        <p:spPr>
          <a:xfrm>
            <a:off x="218275" y="1577313"/>
            <a:ext cx="4877700" cy="3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700"/>
              <a:buFont typeface="Roboto"/>
              <a:buChar char="●"/>
            </a:pPr>
            <a:r>
              <a:rPr b="1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  <a:t>Вимикай кран,</a:t>
            </a:r>
            <a:r>
              <a:rPr b="0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  <a:t> коли не використовуєш воду, наприклад, </a:t>
            </a:r>
            <a:r>
              <a:rPr b="1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  <a:t>під час чищення зубів або намилювання рук. </a:t>
            </a:r>
            <a:r>
              <a:rPr b="0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  <a:t>Кожна крапля рахується!</a:t>
            </a:r>
            <a:endParaRPr b="0" i="0" sz="1700" u="none" cap="none" strike="noStrike">
              <a:solidFill>
                <a:srgbClr val="0D0D0D"/>
              </a:solidFill>
              <a:highlight>
                <a:srgbClr val="FFFFFF"/>
              </a:highlight>
              <a:latin typeface="Manrope"/>
              <a:ea typeface="Manrope"/>
              <a:cs typeface="Manrope"/>
              <a:sym typeface="Manrope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D0D0D"/>
              </a:buClr>
              <a:buSzPts val="1700"/>
              <a:buFont typeface="Roboto"/>
              <a:buChar char="●"/>
            </a:pPr>
            <a:r>
              <a:rPr b="1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  <a:t>Обери душ замість ванни,</a:t>
            </a:r>
            <a:br>
              <a:rPr b="0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</a:br>
            <a:r>
              <a:rPr b="0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  <a:t>оскільки використання душу може зменшити витрату води.</a:t>
            </a:r>
            <a:endParaRPr b="0" i="0" sz="1700" u="none" cap="none" strike="noStrike">
              <a:solidFill>
                <a:srgbClr val="0D0D0D"/>
              </a:solidFill>
              <a:highlight>
                <a:srgbClr val="FFFFFF"/>
              </a:highlight>
              <a:latin typeface="Manrope"/>
              <a:ea typeface="Manrope"/>
              <a:cs typeface="Manrope"/>
              <a:sym typeface="Manrope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D0D0D"/>
              </a:buClr>
              <a:buSzPts val="1700"/>
              <a:buFont typeface="Roboto"/>
              <a:buChar char="●"/>
            </a:pPr>
            <a:r>
              <a:rPr b="0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  <a:t>Якщо є сад, </a:t>
            </a:r>
            <a:r>
              <a:rPr b="1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  <a:t>дощову воду</a:t>
            </a:r>
            <a:r>
              <a:rPr b="0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  <a:t> можна використовувати для поливу квітів. Достатньо </a:t>
            </a:r>
            <a:r>
              <a:rPr b="1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  <a:t>встановити велике відро для її збору</a:t>
            </a:r>
            <a:r>
              <a:rPr b="0" i="0" lang="en" sz="1700" u="none" cap="none" strike="noStrike">
                <a:solidFill>
                  <a:srgbClr val="0D0D0D"/>
                </a:solidFill>
                <a:highlight>
                  <a:srgbClr val="FFFFFF"/>
                </a:highlight>
                <a:latin typeface="Manrope"/>
                <a:ea typeface="Manrope"/>
                <a:cs typeface="Manrope"/>
                <a:sym typeface="Manrope"/>
              </a:rPr>
              <a:t> і дощик його наповнить!</a:t>
            </a:r>
            <a:endParaRPr b="0" i="0" sz="1700" u="none" cap="none" strike="noStrike">
              <a:solidFill>
                <a:srgbClr val="0D0D0D"/>
              </a:solidFill>
              <a:highlight>
                <a:srgbClr val="FFFFFF"/>
              </a:highlight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174" name="Google Shape;174;p14"/>
          <p:cNvPicPr preferRelativeResize="0"/>
          <p:nvPr/>
        </p:nvPicPr>
        <p:blipFill rotWithShape="1">
          <a:blip r:embed="rId3">
            <a:alphaModFix/>
          </a:blip>
          <a:srcRect b="0" l="10687" r="7538" t="0"/>
          <a:stretch/>
        </p:blipFill>
        <p:spPr>
          <a:xfrm>
            <a:off x="5210175" y="1577325"/>
            <a:ext cx="3933824" cy="320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15547" y="145425"/>
            <a:ext cx="1974052" cy="20839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161" y="0"/>
            <a:ext cx="5486438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15"/>
          <p:cNvSpPr/>
          <p:nvPr/>
        </p:nvSpPr>
        <p:spPr>
          <a:xfrm>
            <a:off x="485400" y="656650"/>
            <a:ext cx="4188000" cy="6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4400" u="none" cap="none" strike="noStrike">
                <a:solidFill>
                  <a:srgbClr val="000000"/>
                </a:solidFill>
                <a:latin typeface="Manrope"/>
                <a:ea typeface="Manrope"/>
                <a:cs typeface="Manrope"/>
                <a:sym typeface="Manrope"/>
              </a:rPr>
              <a:t>Майстер-клас</a:t>
            </a:r>
            <a:endParaRPr b="1" i="0" sz="4400" u="none" cap="none" strike="noStrike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83" name="Google Shape;183;p15"/>
          <p:cNvSpPr txBox="1"/>
          <p:nvPr/>
        </p:nvSpPr>
        <p:spPr>
          <a:xfrm>
            <a:off x="401475" y="2261125"/>
            <a:ext cx="5074800" cy="21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Намалюйте малюнок</a:t>
            </a:r>
            <a:br>
              <a:rPr b="0" i="0" lang="en" sz="2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en" sz="2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чи плакат на тему:</a:t>
            </a:r>
            <a:endParaRPr b="0" i="0" sz="2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3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«Що найбільше вам запам'яталося про воду?»</a:t>
            </a:r>
            <a:endParaRPr b="0" i="0" sz="2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184" name="Google Shape;18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33725" y="1202250"/>
            <a:ext cx="3712123" cy="2548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6"/>
          <p:cNvSpPr/>
          <p:nvPr/>
        </p:nvSpPr>
        <p:spPr>
          <a:xfrm>
            <a:off x="277826" y="343255"/>
            <a:ext cx="6447600" cy="37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Manrope"/>
              <a:buNone/>
            </a:pPr>
            <a:r>
              <a:rPr b="1" i="0" lang="en" sz="4400" u="none" cap="none" strike="noStrike">
                <a:solidFill>
                  <a:srgbClr val="000000"/>
                </a:solidFill>
                <a:latin typeface="Manrope"/>
                <a:ea typeface="Manrope"/>
                <a:cs typeface="Manrope"/>
                <a:sym typeface="Manrope"/>
              </a:rPr>
              <a:t>ЧАС ДЛЯ ЗАПИТАНЬ</a:t>
            </a:r>
            <a:endParaRPr b="1" i="0" sz="4400" u="none" cap="none" strike="noStrike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Manrope"/>
              <a:buNone/>
            </a:pPr>
            <a:r>
              <a:t/>
            </a:r>
            <a:endParaRPr b="1" i="0" sz="4400" u="none" cap="none" strike="noStrike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Manrope"/>
              <a:buNone/>
            </a:pPr>
            <a:r>
              <a:rPr b="0" i="0" lang="en" sz="3000" u="none" cap="none" strike="noStrike">
                <a:solidFill>
                  <a:srgbClr val="000000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Розкажи батькам,</a:t>
            </a:r>
            <a:br>
              <a:rPr b="0" i="0" lang="en" sz="3000" u="none" cap="none" strike="noStrike">
                <a:solidFill>
                  <a:srgbClr val="000000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</a:br>
            <a:r>
              <a:rPr b="0" i="0" lang="en" sz="3000" u="none" cap="none" strike="noStrike">
                <a:solidFill>
                  <a:srgbClr val="000000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що сьогодні</a:t>
            </a:r>
            <a:br>
              <a:rPr b="0" i="0" lang="en" sz="3000" u="none" cap="none" strike="noStrike">
                <a:solidFill>
                  <a:srgbClr val="000000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</a:br>
            <a:r>
              <a:rPr b="0" i="0" lang="en" sz="3000" u="none" cap="none" strike="noStrike">
                <a:solidFill>
                  <a:srgbClr val="000000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запамʼятали!</a:t>
            </a:r>
            <a:endParaRPr b="0" i="0" sz="3000" u="none" cap="none" strike="noStrike">
              <a:solidFill>
                <a:srgbClr val="000000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pic>
        <p:nvPicPr>
          <p:cNvPr id="191" name="Google Shape;19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22049" y="343250"/>
            <a:ext cx="3016450" cy="4582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35775" y="2571743"/>
            <a:ext cx="2578002" cy="2428206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17"/>
          <p:cNvSpPr/>
          <p:nvPr/>
        </p:nvSpPr>
        <p:spPr>
          <a:xfrm>
            <a:off x="228131" y="290513"/>
            <a:ext cx="7265700" cy="9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Manrope"/>
              <a:buNone/>
            </a:pPr>
            <a:r>
              <a:rPr b="1" i="0" lang="en" sz="4400" u="none" cap="none" strike="noStrike">
                <a:solidFill>
                  <a:srgbClr val="000000"/>
                </a:solidFill>
                <a:latin typeface="Manrope"/>
                <a:ea typeface="Manrope"/>
                <a:cs typeface="Manrope"/>
                <a:sym typeface="Manrope"/>
              </a:rPr>
              <a:t>СКАЖИ, ЯК Є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17"/>
          <p:cNvSpPr/>
          <p:nvPr/>
        </p:nvSpPr>
        <p:spPr>
          <a:xfrm>
            <a:off x="228125" y="1305450"/>
            <a:ext cx="3932700" cy="20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"/>
              <a:buFont typeface="Arial"/>
              <a:buNone/>
            </a:pPr>
            <a:r>
              <a:rPr b="1" i="0" lang="en" sz="19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Хочеш поділитися враженнями чи зауваженнями про урок?</a:t>
            </a:r>
            <a:endParaRPr b="1" i="0" sz="19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"/>
              <a:buFont typeface="Arial"/>
              <a:buNone/>
            </a:pPr>
            <a:r>
              <a:rPr b="0" i="0" lang="en" sz="13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Телефонуй на безплатну гарячу лінію</a:t>
            </a:r>
            <a:br>
              <a:rPr b="0" i="0" lang="en" sz="13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en" sz="13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«Скажи, як є» за номером</a:t>
            </a:r>
            <a:br>
              <a:rPr b="0" i="0" lang="en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1" i="0" lang="en" sz="23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  <a:t>0 800 600 017</a:t>
            </a:r>
            <a:br>
              <a:rPr b="0" i="0" lang="en" sz="13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en" sz="13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(понеділок-неділя з 08:00 до 20:00)</a:t>
            </a:r>
            <a:endParaRPr b="0" i="0" sz="2200" u="none" cap="none" strike="noStrike">
              <a:solidFill>
                <a:srgbClr val="00BEFF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00" name="Google Shape;200;p17"/>
          <p:cNvSpPr/>
          <p:nvPr/>
        </p:nvSpPr>
        <p:spPr>
          <a:xfrm>
            <a:off x="5664775" y="4251700"/>
            <a:ext cx="2682600" cy="5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"/>
              <a:buFont typeface="Arial"/>
              <a:buNone/>
            </a:pPr>
            <a:r>
              <a:rPr b="1" i="0" lang="en" sz="19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  <a:t>Або скануй QR-код</a:t>
            </a:r>
            <a:br>
              <a:rPr b="1" i="0" lang="en" sz="19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1" i="0" lang="en" sz="1900" u="none" cap="none" strike="noStrike">
                <a:solidFill>
                  <a:srgbClr val="00BEFF"/>
                </a:solidFill>
                <a:latin typeface="Manrope"/>
                <a:ea typeface="Manrope"/>
                <a:cs typeface="Manrope"/>
                <a:sym typeface="Manrope"/>
              </a:rPr>
              <a:t>і заповнюй форму</a:t>
            </a:r>
            <a:endParaRPr b="1" i="0" sz="2800" u="none" cap="none" strike="noStrike">
              <a:solidFill>
                <a:srgbClr val="00BEFF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01" name="Google Shape;201;p17"/>
          <p:cNvSpPr/>
          <p:nvPr/>
        </p:nvSpPr>
        <p:spPr>
          <a:xfrm rot="153568">
            <a:off x="4502680" y="3494381"/>
            <a:ext cx="1847443" cy="3540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Manrope"/>
              <a:buNone/>
            </a:pPr>
            <a:r>
              <a:rPr b="1" i="0" lang="en" sz="1500" u="none" cap="none" strike="noStrike">
                <a:solidFill>
                  <a:srgbClr val="000000"/>
                </a:solidFill>
                <a:latin typeface="Manrope"/>
                <a:ea typeface="Manrope"/>
                <a:cs typeface="Manrope"/>
                <a:sym typeface="Manrope"/>
              </a:rPr>
              <a:t>СКАЖИ,</a:t>
            </a:r>
            <a:br>
              <a:rPr b="1" i="0" lang="en" sz="1500" u="none" cap="none" strike="noStrike">
                <a:solidFill>
                  <a:srgbClr val="000000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1" i="0" lang="en" sz="1500" u="none" cap="none" strike="noStrike">
                <a:solidFill>
                  <a:srgbClr val="000000"/>
                </a:solidFill>
                <a:latin typeface="Manrope"/>
                <a:ea typeface="Manrope"/>
                <a:cs typeface="Manrope"/>
                <a:sym typeface="Manrope"/>
              </a:rPr>
              <a:t>ЯК Є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2" name="Google Shape;202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2139" y="290520"/>
            <a:ext cx="3549461" cy="354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2"/>
          <p:cNvSpPr/>
          <p:nvPr/>
        </p:nvSpPr>
        <p:spPr>
          <a:xfrm>
            <a:off x="225750" y="290513"/>
            <a:ext cx="5845500" cy="21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anrope"/>
              <a:buNone/>
            </a:pPr>
            <a:r>
              <a:rPr b="1" i="0" lang="en" sz="4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НУМО ПОЗНАЙОМИМОСЬ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06100" y="1229400"/>
            <a:ext cx="2984052" cy="360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4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3"/>
          <p:cNvSpPr/>
          <p:nvPr/>
        </p:nvSpPr>
        <p:spPr>
          <a:xfrm>
            <a:off x="225750" y="290525"/>
            <a:ext cx="6342000" cy="21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4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ЧОМУ МИ ГОВОРИМО</a:t>
            </a:r>
            <a:endParaRPr b="1" i="0" sz="4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4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ПРО ВОДУ?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anrope"/>
              <a:buNone/>
            </a:pPr>
            <a:r>
              <a:t/>
            </a:r>
            <a:endParaRPr b="1" i="0" sz="4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74" name="Google Shape;7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36100" y="290525"/>
            <a:ext cx="1939850" cy="294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4" title="Котик-рятівник з Планети Миття Рук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61450" y="901075"/>
            <a:ext cx="5611300" cy="419810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4"/>
          <p:cNvSpPr/>
          <p:nvPr/>
        </p:nvSpPr>
        <p:spPr>
          <a:xfrm>
            <a:off x="225750" y="290525"/>
            <a:ext cx="87411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39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ЛЕТИМО НА ПЛАНЕТУ ЧИСТИХ РУК!</a:t>
            </a:r>
            <a:endParaRPr b="1" i="0" sz="59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"/>
          <p:cNvSpPr/>
          <p:nvPr/>
        </p:nvSpPr>
        <p:spPr>
          <a:xfrm>
            <a:off x="653450" y="276877"/>
            <a:ext cx="7885800" cy="1152000"/>
          </a:xfrm>
          <a:prstGeom prst="roundRect">
            <a:avLst>
              <a:gd fmla="val 16667" name="adj"/>
            </a:avLst>
          </a:prstGeom>
          <a:solidFill>
            <a:srgbClr val="00BE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89500" y="1904908"/>
            <a:ext cx="2660127" cy="2660127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5"/>
          <p:cNvSpPr txBox="1"/>
          <p:nvPr/>
        </p:nvSpPr>
        <p:spPr>
          <a:xfrm>
            <a:off x="529500" y="332327"/>
            <a:ext cx="8085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01600" marR="101600" rtl="0" algn="ctr">
              <a:lnSpc>
                <a:spcPct val="100000"/>
              </a:lnSpc>
              <a:spcBef>
                <a:spcPts val="0"/>
              </a:spcBef>
              <a:spcAft>
                <a:spcPts val="45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 1. Мікроби між пальчиками, під нігтями та на зап'ястях найбільше бояться?</a:t>
            </a:r>
            <a:endParaRPr b="1" i="0" sz="1900" u="none" cap="none" strike="noStrike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88" name="Google Shape;88;p5"/>
          <p:cNvSpPr txBox="1"/>
          <p:nvPr/>
        </p:nvSpPr>
        <p:spPr>
          <a:xfrm>
            <a:off x="6907249" y="3750358"/>
            <a:ext cx="9342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343434"/>
                </a:solidFill>
                <a:highlight>
                  <a:srgbClr val="FFFFFF"/>
                </a:highlight>
                <a:latin typeface="Manrope Medium"/>
                <a:ea typeface="Manrope Medium"/>
                <a:cs typeface="Manrope Medium"/>
                <a:sym typeface="Manrope Medium"/>
              </a:rPr>
              <a:t>Мила</a:t>
            </a:r>
            <a:endParaRPr b="0" i="0" sz="2200" u="none" cap="none" strike="noStrike">
              <a:solidFill>
                <a:srgbClr val="343434"/>
              </a:solidFill>
              <a:highlight>
                <a:srgbClr val="FFFFFF"/>
              </a:highlight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sp>
        <p:nvSpPr>
          <p:cNvPr id="89" name="Google Shape;89;p5"/>
          <p:cNvSpPr txBox="1"/>
          <p:nvPr/>
        </p:nvSpPr>
        <p:spPr>
          <a:xfrm>
            <a:off x="3676038" y="3750358"/>
            <a:ext cx="1595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343434"/>
                </a:solidFill>
                <a:highlight>
                  <a:srgbClr val="FFFFFF"/>
                </a:highlight>
                <a:latin typeface="Manrope Medium"/>
                <a:ea typeface="Manrope Medium"/>
                <a:cs typeface="Manrope Medium"/>
                <a:sym typeface="Manrope Medium"/>
              </a:rPr>
              <a:t>Рушника</a:t>
            </a:r>
            <a:endParaRPr b="0" i="0" sz="2200" u="none" cap="none" strike="noStrike">
              <a:solidFill>
                <a:srgbClr val="343434"/>
              </a:solidFill>
              <a:highlight>
                <a:srgbClr val="FFFFFF"/>
              </a:highlight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sp>
        <p:nvSpPr>
          <p:cNvPr id="90" name="Google Shape;90;p5"/>
          <p:cNvSpPr txBox="1"/>
          <p:nvPr/>
        </p:nvSpPr>
        <p:spPr>
          <a:xfrm>
            <a:off x="805138" y="3750358"/>
            <a:ext cx="1595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343434"/>
                </a:solidFill>
                <a:highlight>
                  <a:srgbClr val="FFFFFF"/>
                </a:highlight>
                <a:latin typeface="Manrope Medium"/>
                <a:ea typeface="Manrope Medium"/>
                <a:cs typeface="Manrope Medium"/>
                <a:sym typeface="Manrope Medium"/>
              </a:rPr>
              <a:t>Серветок</a:t>
            </a:r>
            <a:endParaRPr b="0" i="0" sz="2200" u="none" cap="none" strike="noStrike">
              <a:solidFill>
                <a:srgbClr val="343434"/>
              </a:solidFill>
              <a:highlight>
                <a:srgbClr val="FFFFFF"/>
              </a:highlight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91" name="Google Shape;91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85399" y="2516258"/>
            <a:ext cx="1577926" cy="114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8288" y="2205708"/>
            <a:ext cx="1634051" cy="1494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10613" y="2180233"/>
            <a:ext cx="1261249" cy="13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6"/>
          <p:cNvSpPr/>
          <p:nvPr/>
        </p:nvSpPr>
        <p:spPr>
          <a:xfrm>
            <a:off x="1096475" y="321200"/>
            <a:ext cx="7104600" cy="753000"/>
          </a:xfrm>
          <a:prstGeom prst="roundRect">
            <a:avLst>
              <a:gd fmla="val 16667" name="adj"/>
            </a:avLst>
          </a:prstGeom>
          <a:solidFill>
            <a:srgbClr val="00BE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6"/>
          <p:cNvSpPr txBox="1"/>
          <p:nvPr/>
        </p:nvSpPr>
        <p:spPr>
          <a:xfrm>
            <a:off x="3429650" y="3743125"/>
            <a:ext cx="2546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343434"/>
                </a:solidFill>
                <a:highlight>
                  <a:srgbClr val="FFFFFF"/>
                </a:highlight>
                <a:latin typeface="Manrope Medium"/>
                <a:ea typeface="Manrope Medium"/>
                <a:cs typeface="Manrope Medium"/>
                <a:sym typeface="Manrope Medium"/>
              </a:rPr>
              <a:t>Антисептик</a:t>
            </a:r>
            <a:endParaRPr b="0" i="0" sz="2200" u="none" cap="none" strike="noStrike">
              <a:solidFill>
                <a:srgbClr val="343434"/>
              </a:solidFill>
              <a:highlight>
                <a:srgbClr val="FFFFFF"/>
              </a:highlight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sp>
        <p:nvSpPr>
          <p:cNvPr id="100" name="Google Shape;100;p6"/>
          <p:cNvSpPr txBox="1"/>
          <p:nvPr/>
        </p:nvSpPr>
        <p:spPr>
          <a:xfrm>
            <a:off x="629425" y="3743125"/>
            <a:ext cx="25461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343434"/>
                </a:solidFill>
                <a:highlight>
                  <a:srgbClr val="FFFFFF"/>
                </a:highlight>
                <a:latin typeface="Manrope Medium"/>
                <a:ea typeface="Manrope Medium"/>
                <a:cs typeface="Manrope Medium"/>
                <a:sym typeface="Manrope Medium"/>
              </a:rPr>
              <a:t>Паперовими серветками</a:t>
            </a:r>
            <a:endParaRPr b="0" i="0" sz="2200" u="none" cap="none" strike="noStrike">
              <a:solidFill>
                <a:srgbClr val="343434"/>
              </a:solidFill>
              <a:highlight>
                <a:srgbClr val="FFFFFF"/>
              </a:highlight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sp>
        <p:nvSpPr>
          <p:cNvPr id="101" name="Google Shape;101;p6"/>
          <p:cNvSpPr txBox="1"/>
          <p:nvPr/>
        </p:nvSpPr>
        <p:spPr>
          <a:xfrm>
            <a:off x="6456575" y="3743125"/>
            <a:ext cx="25461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343434"/>
                </a:solidFill>
                <a:highlight>
                  <a:srgbClr val="FFFFFF"/>
                </a:highlight>
                <a:latin typeface="Manrope Medium"/>
                <a:ea typeface="Manrope Medium"/>
                <a:cs typeface="Manrope Medium"/>
                <a:sym typeface="Manrope Medium"/>
              </a:rPr>
              <a:t>Розчином для полоскання рота</a:t>
            </a:r>
            <a:endParaRPr b="0" i="0" sz="2200" u="none" cap="none" strike="noStrike">
              <a:solidFill>
                <a:srgbClr val="343434"/>
              </a:solidFill>
              <a:highlight>
                <a:srgbClr val="FFFFFF"/>
              </a:highlight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102" name="Google Shape;10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57163" y="1715575"/>
            <a:ext cx="1517075" cy="151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8301" y="2173125"/>
            <a:ext cx="1261249" cy="136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83975" y="1821025"/>
            <a:ext cx="1517074" cy="1517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05850" y="1488925"/>
            <a:ext cx="2062802" cy="2062776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6"/>
          <p:cNvSpPr txBox="1"/>
          <p:nvPr/>
        </p:nvSpPr>
        <p:spPr>
          <a:xfrm>
            <a:off x="529500" y="374450"/>
            <a:ext cx="808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01600" marR="101600" rtl="0" algn="ctr">
              <a:lnSpc>
                <a:spcPct val="100000"/>
              </a:lnSpc>
              <a:spcBef>
                <a:spcPts val="0"/>
              </a:spcBef>
              <a:spcAft>
                <a:spcPts val="45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 2. Чим можна замінити миття рук?</a:t>
            </a:r>
            <a:endParaRPr b="1" i="0" sz="3000" u="none" cap="none" strike="noStrike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"/>
          <p:cNvSpPr/>
          <p:nvPr/>
        </p:nvSpPr>
        <p:spPr>
          <a:xfrm>
            <a:off x="598075" y="254750"/>
            <a:ext cx="7919100" cy="1572600"/>
          </a:xfrm>
          <a:prstGeom prst="roundRect">
            <a:avLst>
              <a:gd fmla="val 16667" name="adj"/>
            </a:avLst>
          </a:prstGeom>
          <a:solidFill>
            <a:srgbClr val="00BE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2" name="Google Shape;112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5562" y="2130750"/>
            <a:ext cx="2062802" cy="2062776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7"/>
          <p:cNvSpPr txBox="1"/>
          <p:nvPr/>
        </p:nvSpPr>
        <p:spPr>
          <a:xfrm>
            <a:off x="1017600" y="4273150"/>
            <a:ext cx="20952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34343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Помити руки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7"/>
          <p:cNvSpPr txBox="1"/>
          <p:nvPr/>
        </p:nvSpPr>
        <p:spPr>
          <a:xfrm>
            <a:off x="3557700" y="4273150"/>
            <a:ext cx="2546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34343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Прийняти ванну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7"/>
          <p:cNvSpPr txBox="1"/>
          <p:nvPr/>
        </p:nvSpPr>
        <p:spPr>
          <a:xfrm>
            <a:off x="6286075" y="4273150"/>
            <a:ext cx="20952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34343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Прийняти душ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" name="Google Shape;116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42575" y="2584741"/>
            <a:ext cx="1288774" cy="1288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90475" y="2245791"/>
            <a:ext cx="1810250" cy="181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604125" y="2397216"/>
            <a:ext cx="1288774" cy="1288774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7"/>
          <p:cNvSpPr txBox="1"/>
          <p:nvPr/>
        </p:nvSpPr>
        <p:spPr>
          <a:xfrm>
            <a:off x="529500" y="288025"/>
            <a:ext cx="80850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01600" marR="101600" rtl="0" algn="ctr">
              <a:lnSpc>
                <a:spcPct val="100000"/>
              </a:lnSpc>
              <a:spcBef>
                <a:spcPts val="0"/>
              </a:spcBef>
              <a:spcAft>
                <a:spcPts val="45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 3. Що потрібно зробити після відвідування туалету, перед їжею</a:t>
            </a:r>
            <a:br>
              <a:rPr b="1" i="0" lang="en" sz="30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1" i="0" lang="en" sz="30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та після вулиці?</a:t>
            </a:r>
            <a:endParaRPr b="1" i="0" sz="3000" u="none" cap="none" strike="noStrike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0225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8"/>
          <p:cNvSpPr/>
          <p:nvPr/>
        </p:nvSpPr>
        <p:spPr>
          <a:xfrm>
            <a:off x="225750" y="290525"/>
            <a:ext cx="6342000" cy="21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4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НУМО РОЗІМНЕМО </a:t>
            </a:r>
            <a:r>
              <a:rPr b="1" i="0" lang="en" sz="45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МІЗКИ</a:t>
            </a:r>
            <a:r>
              <a:rPr b="1" i="0" lang="en" sz="4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?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460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anrope"/>
              <a:buNone/>
            </a:pPr>
            <a:r>
              <a:t/>
            </a:r>
            <a:endParaRPr b="1" i="0" sz="4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126" name="Google Shape;12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31101" y="795550"/>
            <a:ext cx="2843773" cy="3002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9"/>
          <p:cNvPicPr preferRelativeResize="0"/>
          <p:nvPr/>
        </p:nvPicPr>
        <p:blipFill rotWithShape="1">
          <a:blip r:embed="rId3">
            <a:alphaModFix/>
          </a:blip>
          <a:srcRect b="-6980" l="0" r="0" t="6978"/>
          <a:stretch/>
        </p:blipFill>
        <p:spPr>
          <a:xfrm>
            <a:off x="102475" y="41000"/>
            <a:ext cx="9144003" cy="5696401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9"/>
          <p:cNvSpPr/>
          <p:nvPr/>
        </p:nvSpPr>
        <p:spPr>
          <a:xfrm>
            <a:off x="207525" y="2848646"/>
            <a:ext cx="7265700" cy="18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Manrope"/>
              <a:buNone/>
            </a:pPr>
            <a:r>
              <a:rPr b="1" i="0" lang="en" sz="60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Цікаві факти</a:t>
            </a:r>
            <a:endParaRPr b="1" i="0" sz="6000" u="none" cap="none" strike="noStrike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Manrope"/>
              <a:buNone/>
            </a:pPr>
            <a:r>
              <a:rPr b="1" i="0" lang="en" sz="60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про воду</a:t>
            </a:r>
            <a:endParaRPr b="0" i="0" sz="6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