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17" roundtripDataSignature="AMtx7mhIHBUqj6fyfHAHQeOxljhIGf3+T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customschemas.google.com/relationships/presentationmetadata" Target="metadata"/><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2" name="Google Shape;5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3" name="Google Shape;10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 name="Google Shape;6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5" name="Google Shape;75;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1" name="Google Shape;81;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6" name="Google Shape;86;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 name="Google Shape;92;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2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47" name="Google Shape;47;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6" name="Google Shape;16;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15"/>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2" name="Google Shape;22;p1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3" name="Google Shape;23;p1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24" name="Google Shape;24;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1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1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rm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04800" lvl="5" marL="2743200" algn="l">
              <a:lnSpc>
                <a:spcPct val="115000"/>
              </a:lnSpc>
              <a:spcBef>
                <a:spcPts val="0"/>
              </a:spcBef>
              <a:spcAft>
                <a:spcPts val="0"/>
              </a:spcAft>
              <a:buSzPts val="1200"/>
              <a:buChar char="■"/>
              <a:defRPr sz="1200"/>
            </a:lvl6pPr>
            <a:lvl7pPr indent="-304800" lvl="6" marL="3200400" algn="l">
              <a:lnSpc>
                <a:spcPct val="115000"/>
              </a:lnSpc>
              <a:spcBef>
                <a:spcPts val="0"/>
              </a:spcBef>
              <a:spcAft>
                <a:spcPts val="0"/>
              </a:spcAft>
              <a:buSzPts val="1200"/>
              <a:buChar char="●"/>
              <a:defRPr sz="1200"/>
            </a:lvl7pPr>
            <a:lvl8pPr indent="-304800" lvl="7" marL="3657600" algn="l">
              <a:lnSpc>
                <a:spcPct val="115000"/>
              </a:lnSpc>
              <a:spcBef>
                <a:spcPts val="0"/>
              </a:spcBef>
              <a:spcAft>
                <a:spcPts val="0"/>
              </a:spcAft>
              <a:buSzPts val="1200"/>
              <a:buChar char="○"/>
              <a:defRPr sz="1200"/>
            </a:lvl8pPr>
            <a:lvl9pPr indent="-304800" lvl="8" marL="4114800" algn="l">
              <a:lnSpc>
                <a:spcPct val="115000"/>
              </a:lnSpc>
              <a:spcBef>
                <a:spcPts val="0"/>
              </a:spcBef>
              <a:spcAft>
                <a:spcPts val="0"/>
              </a:spcAft>
              <a:buSzPts val="1200"/>
              <a:buChar char="■"/>
              <a:defRPr sz="1200"/>
            </a:lvl9pPr>
          </a:lstStyle>
          <a:p/>
        </p:txBody>
      </p:sp>
      <p:sp>
        <p:nvSpPr>
          <p:cNvPr id="31" name="Google Shape;31;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1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2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2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40" name="Google Shape;40;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43" name="Google Shape;43;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p>
            <a:pPr indent="0" lvl="0" marL="0" rtl="0" algn="ctr">
              <a:spcBef>
                <a:spcPts val="0"/>
              </a:spcBef>
              <a:spcAft>
                <a:spcPts val="0"/>
              </a:spcAft>
              <a:buClr>
                <a:schemeClr val="dk1"/>
              </a:buClr>
              <a:buSzPts val="1100"/>
              <a:buFont typeface="Arial"/>
              <a:buNone/>
            </a:pPr>
            <a:r>
              <a:rPr lang="en"/>
              <a:t>Урок про воду: дбаємо</a:t>
            </a:r>
            <a:endParaRPr/>
          </a:p>
          <a:p>
            <a:pPr indent="0" lvl="0" marL="0" rtl="0" algn="ctr">
              <a:spcBef>
                <a:spcPts val="0"/>
              </a:spcBef>
              <a:spcAft>
                <a:spcPts val="0"/>
              </a:spcAft>
              <a:buSzPts val="1100"/>
              <a:buNone/>
            </a:pPr>
            <a:r>
              <a:rPr lang="en"/>
              <a:t>про себе та природу </a:t>
            </a:r>
            <a:endParaRPr/>
          </a:p>
        </p:txBody>
      </p:sp>
      <p:sp>
        <p:nvSpPr>
          <p:cNvPr id="55" name="Google Shape;55;p1"/>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800"/>
              <a:buNone/>
            </a:pPr>
            <a:r>
              <a:rPr lang="en"/>
              <a:t>Сценарій проведення уроку</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Clr>
                <a:schemeClr val="dk1"/>
              </a:buClr>
              <a:buSzPct val="39285"/>
              <a:buFont typeface="Arial"/>
              <a:buNone/>
            </a:pPr>
            <a:r>
              <a:rPr lang="en"/>
              <a:t>Майстер-клас “Чому вода важлива для мене?”  </a:t>
            </a:r>
            <a:endParaRPr/>
          </a:p>
          <a:p>
            <a:pPr indent="0" lvl="0" marL="0" rtl="0" algn="l">
              <a:lnSpc>
                <a:spcPct val="100000"/>
              </a:lnSpc>
              <a:spcBef>
                <a:spcPts val="0"/>
              </a:spcBef>
              <a:spcAft>
                <a:spcPts val="0"/>
              </a:spcAft>
              <a:buClr>
                <a:schemeClr val="dk1"/>
              </a:buClr>
              <a:buSzPct val="39285"/>
              <a:buFont typeface="Arial"/>
              <a:buNone/>
            </a:pPr>
            <a:r>
              <a:t/>
            </a:r>
            <a:endParaRPr/>
          </a:p>
          <a:p>
            <a:pPr indent="0" lvl="0" marL="0" rtl="0" algn="l">
              <a:lnSpc>
                <a:spcPct val="100000"/>
              </a:lnSpc>
              <a:spcBef>
                <a:spcPts val="0"/>
              </a:spcBef>
              <a:spcAft>
                <a:spcPts val="0"/>
              </a:spcAft>
              <a:buSzPct val="111111"/>
              <a:buNone/>
            </a:pPr>
            <a:r>
              <a:t/>
            </a:r>
            <a:endParaRPr/>
          </a:p>
        </p:txBody>
      </p:sp>
      <p:sp>
        <p:nvSpPr>
          <p:cNvPr id="106" name="Google Shape;106;p1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Clr>
                <a:schemeClr val="dk1"/>
              </a:buClr>
              <a:buSzPts val="1100"/>
              <a:buFont typeface="Arial"/>
              <a:buNone/>
            </a:pPr>
            <a:r>
              <a:rPr lang="en">
                <a:highlight>
                  <a:srgbClr val="FFFF00"/>
                </a:highlight>
              </a:rPr>
              <a:t>Слайд 16</a:t>
            </a:r>
            <a:endParaRPr i="1"/>
          </a:p>
          <a:p>
            <a:pPr indent="0" lvl="0" marL="0" rtl="0" algn="l">
              <a:lnSpc>
                <a:spcPct val="115000"/>
              </a:lnSpc>
              <a:spcBef>
                <a:spcPts val="1200"/>
              </a:spcBef>
              <a:spcAft>
                <a:spcPts val="0"/>
              </a:spcAft>
              <a:buClr>
                <a:schemeClr val="dk1"/>
              </a:buClr>
              <a:buSzPts val="1100"/>
              <a:buFont typeface="Arial"/>
              <a:buNone/>
            </a:pPr>
            <a:r>
              <a:rPr i="1" lang="en"/>
              <a:t>Сьогодні ми дізналися багато нового здавалося б про дуже просту і звичну для нас річ - воду. Ми дізналися чому і коли її треба використовувати та як треба берегти.</a:t>
            </a:r>
            <a:endParaRPr i="1"/>
          </a:p>
          <a:p>
            <a:pPr indent="0" lvl="0" marL="0" rtl="0" algn="l">
              <a:lnSpc>
                <a:spcPct val="115000"/>
              </a:lnSpc>
              <a:spcBef>
                <a:spcPts val="1200"/>
              </a:spcBef>
              <a:spcAft>
                <a:spcPts val="1200"/>
              </a:spcAft>
              <a:buClr>
                <a:schemeClr val="dk1"/>
              </a:buClr>
              <a:buSzPts val="1100"/>
              <a:buFont typeface="Arial"/>
              <a:buNone/>
            </a:pPr>
            <a:r>
              <a:rPr i="1" lang="en"/>
              <a:t>Зараз ми з вами кожен намалює малюнок “Чому треба берегти воду. Яке значення має для мене вода”</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1"/>
          <p:cNvSpPr txBox="1"/>
          <p:nvPr>
            <p:ph type="title"/>
          </p:nvPr>
        </p:nvSpPr>
        <p:spPr>
          <a:xfrm>
            <a:off x="366375" y="398025"/>
            <a:ext cx="82194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Clr>
                <a:schemeClr val="dk1"/>
              </a:buClr>
              <a:buSzPct val="39285"/>
              <a:buFont typeface="Arial"/>
              <a:buNone/>
            </a:pPr>
            <a:r>
              <a:rPr lang="en"/>
              <a:t>5. Підсумок заняття</a:t>
            </a:r>
            <a:endParaRPr/>
          </a:p>
          <a:p>
            <a:pPr indent="0" lvl="0" marL="0" rtl="0" algn="l">
              <a:lnSpc>
                <a:spcPct val="100000"/>
              </a:lnSpc>
              <a:spcBef>
                <a:spcPts val="0"/>
              </a:spcBef>
              <a:spcAft>
                <a:spcPts val="0"/>
              </a:spcAft>
              <a:buClr>
                <a:schemeClr val="dk1"/>
              </a:buClr>
              <a:buSzPct val="39285"/>
              <a:buFont typeface="Arial"/>
              <a:buNone/>
            </a:pPr>
            <a:r>
              <a:t/>
            </a:r>
            <a:endParaRPr/>
          </a:p>
          <a:p>
            <a:pPr indent="0" lvl="0" marL="0" rtl="0" algn="l">
              <a:lnSpc>
                <a:spcPct val="100000"/>
              </a:lnSpc>
              <a:spcBef>
                <a:spcPts val="0"/>
              </a:spcBef>
              <a:spcAft>
                <a:spcPts val="0"/>
              </a:spcAft>
              <a:buSzPct val="111111"/>
              <a:buNone/>
            </a:pPr>
            <a:r>
              <a:t/>
            </a:r>
            <a:endParaRPr/>
          </a:p>
        </p:txBody>
      </p:sp>
      <p:sp>
        <p:nvSpPr>
          <p:cNvPr id="112" name="Google Shape;112;p1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SzPts val="1800"/>
              <a:buNone/>
            </a:pPr>
            <a:r>
              <a:rPr lang="en">
                <a:highlight>
                  <a:srgbClr val="FFFF00"/>
                </a:highlight>
              </a:rPr>
              <a:t>Слайд 17</a:t>
            </a:r>
            <a:endParaRPr>
              <a:highlight>
                <a:srgbClr val="FFFF00"/>
              </a:highlight>
            </a:endParaRPr>
          </a:p>
          <a:p>
            <a:pPr indent="0" lvl="0" marL="0" marR="0" rtl="0" algn="l">
              <a:lnSpc>
                <a:spcPct val="115000"/>
              </a:lnSpc>
              <a:spcBef>
                <a:spcPts val="1200"/>
              </a:spcBef>
              <a:spcAft>
                <a:spcPts val="0"/>
              </a:spcAft>
              <a:buSzPts val="1800"/>
              <a:buNone/>
            </a:pPr>
            <a:r>
              <a:rPr i="1" lang="en"/>
              <a:t>Дякую вам за участь, у вас вийшли неймовірно красиві малюнки! Давайте зробимо спільне фото. Обовʼязково розкажіть батькам, що ви дізналися сьогодні нового.</a:t>
            </a:r>
            <a:endParaRPr/>
          </a:p>
          <a:p>
            <a:pPr indent="0" lvl="0" marL="0" rtl="0" algn="l">
              <a:lnSpc>
                <a:spcPct val="115000"/>
              </a:lnSpc>
              <a:spcBef>
                <a:spcPts val="1200"/>
              </a:spcBef>
              <a:spcAft>
                <a:spcPts val="0"/>
              </a:spcAft>
              <a:buSzPts val="1800"/>
              <a:buNone/>
            </a:pPr>
            <a:r>
              <a:rPr lang="en">
                <a:highlight>
                  <a:srgbClr val="FFFF00"/>
                </a:highlight>
              </a:rPr>
              <a:t>Слайд 18</a:t>
            </a:r>
            <a:endParaRPr>
              <a:highlight>
                <a:srgbClr val="FFFF00"/>
              </a:highlight>
            </a:endParaRPr>
          </a:p>
          <a:p>
            <a:pPr indent="0" lvl="0" marL="0" rtl="0" algn="l">
              <a:lnSpc>
                <a:spcPct val="115000"/>
              </a:lnSpc>
              <a:spcBef>
                <a:spcPts val="1200"/>
              </a:spcBef>
              <a:spcAft>
                <a:spcPts val="0"/>
              </a:spcAft>
              <a:buSzPts val="1800"/>
              <a:buNone/>
            </a:pPr>
            <a:r>
              <a:rPr i="1" lang="en"/>
              <a:t>Якщо ви хочете подякувати за майстер-клас і урок, ви можете зателефонувати за номером і залишити відгук.</a:t>
            </a:r>
            <a:endParaRPr>
              <a:highlight>
                <a:srgbClr val="FFFF00"/>
              </a:highlight>
            </a:endParaRPr>
          </a:p>
          <a:p>
            <a:pPr indent="0" lvl="0" marL="0" rtl="0" algn="l">
              <a:lnSpc>
                <a:spcPct val="115000"/>
              </a:lnSpc>
              <a:spcBef>
                <a:spcPts val="1200"/>
              </a:spcBef>
              <a:spcAft>
                <a:spcPts val="1200"/>
              </a:spcAft>
              <a:buSzPts val="1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2"/>
          <p:cNvSpPr txBox="1"/>
          <p:nvPr>
            <p:ph idx="1" type="body"/>
          </p:nvPr>
        </p:nvSpPr>
        <p:spPr>
          <a:xfrm>
            <a:off x="311700" y="359800"/>
            <a:ext cx="8520600" cy="4519200"/>
          </a:xfrm>
          <a:prstGeom prst="rect">
            <a:avLst/>
          </a:prstGeom>
          <a:noFill/>
          <a:ln>
            <a:noFill/>
          </a:ln>
        </p:spPr>
        <p:txBody>
          <a:bodyPr anchorCtr="0" anchor="t" bIns="91425" lIns="91425" spcFirstLastPara="1" rIns="91425" wrap="square" tIns="91425">
            <a:normAutofit fontScale="70000" lnSpcReduction="20000"/>
          </a:bodyPr>
          <a:lstStyle/>
          <a:p>
            <a:pPr indent="0" lvl="0" marL="0" rtl="0" algn="l">
              <a:lnSpc>
                <a:spcPct val="115000"/>
              </a:lnSpc>
              <a:spcBef>
                <a:spcPts val="0"/>
              </a:spcBef>
              <a:spcAft>
                <a:spcPts val="0"/>
              </a:spcAft>
              <a:buSzPct val="142857"/>
              <a:buNone/>
            </a:pPr>
            <a:r>
              <a:rPr b="1" lang="en"/>
              <a:t>Мета:</a:t>
            </a:r>
            <a:r>
              <a:rPr lang="en"/>
              <a:t> 1) Надати корисні інструменти економії води  2)Сформувати в дітей уявлення про гігієну та чистоту 3) Розказати цікаві факти про воду і надати практичні інструменти як кожна дитина може вже допомогти збереженню водних ресурсів</a:t>
            </a:r>
            <a:endParaRPr/>
          </a:p>
          <a:p>
            <a:pPr indent="0" lvl="0" marL="0" rtl="0" algn="l">
              <a:lnSpc>
                <a:spcPct val="115000"/>
              </a:lnSpc>
              <a:spcBef>
                <a:spcPts val="1200"/>
              </a:spcBef>
              <a:spcAft>
                <a:spcPts val="0"/>
              </a:spcAft>
              <a:buSzPct val="142857"/>
              <a:buNone/>
            </a:pPr>
            <a:r>
              <a:rPr b="1" lang="en"/>
              <a:t>Обладнання:</a:t>
            </a:r>
            <a:r>
              <a:rPr lang="en"/>
              <a:t> </a:t>
            </a:r>
            <a:r>
              <a:rPr lang="en" u="sng"/>
              <a:t>Бажано:</a:t>
            </a:r>
            <a:r>
              <a:rPr lang="en"/>
              <a:t> стіл, стільці для всіх дітей, персональний комп’ютер, презентація, стабільне інтернет-з’єднання, проектор та екран або великий телевізор, аркуші білого паперу для кожного учня, олівці, фарби.</a:t>
            </a:r>
            <a:endParaRPr/>
          </a:p>
          <a:p>
            <a:pPr indent="0" lvl="0" marL="0" rtl="0" algn="l">
              <a:lnSpc>
                <a:spcPct val="115000"/>
              </a:lnSpc>
              <a:spcBef>
                <a:spcPts val="1200"/>
              </a:spcBef>
              <a:spcAft>
                <a:spcPts val="0"/>
              </a:spcAft>
              <a:buClr>
                <a:schemeClr val="dk1"/>
              </a:buClr>
              <a:buSzPct val="61110"/>
              <a:buFont typeface="Arial"/>
              <a:buNone/>
            </a:pPr>
            <a:r>
              <a:rPr lang="en" u="sng"/>
              <a:t>Достатньо:</a:t>
            </a:r>
            <a:r>
              <a:rPr lang="en"/>
              <a:t> стіл, стільці для всіх дітей, персональний комп’ютер, презентація, аркуші білого паперу для кожного учня, олівці, фарби.</a:t>
            </a:r>
            <a:endParaRPr/>
          </a:p>
          <a:p>
            <a:pPr indent="0" lvl="0" marL="0" rtl="0" algn="l">
              <a:lnSpc>
                <a:spcPct val="115000"/>
              </a:lnSpc>
              <a:spcBef>
                <a:spcPts val="1200"/>
              </a:spcBef>
              <a:spcAft>
                <a:spcPts val="0"/>
              </a:spcAft>
              <a:buSzPct val="142857"/>
              <a:buNone/>
            </a:pPr>
            <a:r>
              <a:rPr b="1" lang="en"/>
              <a:t>Підготовка до уроку: </a:t>
            </a:r>
            <a:r>
              <a:rPr lang="en"/>
              <a:t>1) Презентація до уроку 2) Відео 1 (вбудоване на сторінці Х) 3) Аркуш А4 (для кожної дитини) 4) Олівці/фарби </a:t>
            </a:r>
            <a:endParaRPr b="1"/>
          </a:p>
          <a:p>
            <a:pPr indent="0" lvl="0" marL="0" rtl="0" algn="l">
              <a:lnSpc>
                <a:spcPct val="115000"/>
              </a:lnSpc>
              <a:spcBef>
                <a:spcPts val="1200"/>
              </a:spcBef>
              <a:spcAft>
                <a:spcPts val="0"/>
              </a:spcAft>
              <a:buSzPct val="142857"/>
              <a:buNone/>
            </a:pPr>
            <a:r>
              <a:rPr b="1" lang="en"/>
              <a:t>План уроку</a:t>
            </a:r>
            <a:endParaRPr b="1"/>
          </a:p>
          <a:p>
            <a:pPr indent="-308610" lvl="0" marL="457200" rtl="0" algn="l">
              <a:lnSpc>
                <a:spcPct val="100000"/>
              </a:lnSpc>
              <a:spcBef>
                <a:spcPts val="1200"/>
              </a:spcBef>
              <a:spcAft>
                <a:spcPts val="0"/>
              </a:spcAft>
              <a:buClr>
                <a:schemeClr val="dk2"/>
              </a:buClr>
              <a:buSzPct val="100000"/>
              <a:buAutoNum type="arabicPeriod"/>
            </a:pPr>
            <a:r>
              <a:rPr lang="en"/>
              <a:t>Знайомство</a:t>
            </a:r>
            <a:endParaRPr/>
          </a:p>
          <a:p>
            <a:pPr indent="-308610" lvl="0" marL="457200" rtl="0" algn="l">
              <a:lnSpc>
                <a:spcPct val="100000"/>
              </a:lnSpc>
              <a:spcBef>
                <a:spcPts val="0"/>
              </a:spcBef>
              <a:spcAft>
                <a:spcPts val="0"/>
              </a:spcAft>
              <a:buClr>
                <a:schemeClr val="dk2"/>
              </a:buClr>
              <a:buSzPct val="100000"/>
              <a:buAutoNum type="arabicPeriod"/>
            </a:pPr>
            <a:r>
              <a:rPr lang="en"/>
              <a:t>Вступне слово</a:t>
            </a:r>
            <a:endParaRPr/>
          </a:p>
          <a:p>
            <a:pPr indent="0" lvl="0" marL="0" rtl="0" algn="l">
              <a:lnSpc>
                <a:spcPct val="100000"/>
              </a:lnSpc>
              <a:spcBef>
                <a:spcPts val="0"/>
              </a:spcBef>
              <a:spcAft>
                <a:spcPts val="0"/>
              </a:spcAft>
              <a:buClr>
                <a:schemeClr val="dk1"/>
              </a:buClr>
              <a:buSzPct val="61110"/>
              <a:buFont typeface="Arial"/>
              <a:buNone/>
            </a:pPr>
            <a:r>
              <a:rPr lang="en"/>
              <a:t>Чому ми говоримо про воду?</a:t>
            </a:r>
            <a:endParaRPr/>
          </a:p>
          <a:p>
            <a:pPr indent="-308610" lvl="0" marL="457200" rtl="0" algn="l">
              <a:lnSpc>
                <a:spcPct val="100000"/>
              </a:lnSpc>
              <a:spcBef>
                <a:spcPts val="0"/>
              </a:spcBef>
              <a:spcAft>
                <a:spcPts val="0"/>
              </a:spcAft>
              <a:buClr>
                <a:schemeClr val="dk2"/>
              </a:buClr>
              <a:buSzPct val="100000"/>
              <a:buAutoNum type="arabicPeriod"/>
            </a:pPr>
            <a:r>
              <a:rPr lang="en"/>
              <a:t>Гігієна та чистота</a:t>
            </a:r>
            <a:endParaRPr/>
          </a:p>
          <a:p>
            <a:pPr indent="0" lvl="0" marL="0" rtl="0" algn="l">
              <a:lnSpc>
                <a:spcPct val="100000"/>
              </a:lnSpc>
              <a:spcBef>
                <a:spcPts val="0"/>
              </a:spcBef>
              <a:spcAft>
                <a:spcPts val="0"/>
              </a:spcAft>
              <a:buClr>
                <a:schemeClr val="dk1"/>
              </a:buClr>
              <a:buSzPct val="61110"/>
              <a:buFont typeface="Arial"/>
              <a:buNone/>
            </a:pPr>
            <a:r>
              <a:rPr lang="en"/>
              <a:t>Відео Рятувальники чистоти (чому треба мити руки)</a:t>
            </a:r>
            <a:endParaRPr/>
          </a:p>
          <a:p>
            <a:pPr indent="0" lvl="0" marL="0" rtl="0" algn="l">
              <a:lnSpc>
                <a:spcPct val="100000"/>
              </a:lnSpc>
              <a:spcBef>
                <a:spcPts val="0"/>
              </a:spcBef>
              <a:spcAft>
                <a:spcPts val="0"/>
              </a:spcAft>
              <a:buClr>
                <a:schemeClr val="dk1"/>
              </a:buClr>
              <a:buSzPct val="61110"/>
              <a:buFont typeface="Arial"/>
              <a:buNone/>
            </a:pPr>
            <a:r>
              <a:rPr lang="en"/>
              <a:t>Гра-тест “Коли треба мити руки”</a:t>
            </a:r>
            <a:endParaRPr/>
          </a:p>
          <a:p>
            <a:pPr indent="-308610" lvl="0" marL="457200" rtl="0" algn="l">
              <a:lnSpc>
                <a:spcPct val="100000"/>
              </a:lnSpc>
              <a:spcBef>
                <a:spcPts val="0"/>
              </a:spcBef>
              <a:spcAft>
                <a:spcPts val="0"/>
              </a:spcAft>
              <a:buClr>
                <a:schemeClr val="dk2"/>
              </a:buClr>
              <a:buSzPct val="100000"/>
              <a:buAutoNum type="arabicPeriod"/>
            </a:pPr>
            <a:r>
              <a:rPr lang="en"/>
              <a:t>Цікаві факти про воду</a:t>
            </a:r>
            <a:endParaRPr/>
          </a:p>
          <a:p>
            <a:pPr indent="0" lvl="0" marL="0" rtl="0" algn="l">
              <a:lnSpc>
                <a:spcPct val="100000"/>
              </a:lnSpc>
              <a:spcBef>
                <a:spcPts val="0"/>
              </a:spcBef>
              <a:spcAft>
                <a:spcPts val="0"/>
              </a:spcAft>
              <a:buClr>
                <a:schemeClr val="dk1"/>
              </a:buClr>
              <a:buSzPct val="61110"/>
              <a:buFont typeface="Arial"/>
              <a:buNone/>
            </a:pPr>
            <a:r>
              <a:rPr lang="en"/>
              <a:t>Як я можу економити воду та зберегти ресурси?</a:t>
            </a:r>
            <a:endParaRPr/>
          </a:p>
          <a:p>
            <a:pPr indent="0" lvl="0" marL="0" rtl="0" algn="l">
              <a:lnSpc>
                <a:spcPct val="100000"/>
              </a:lnSpc>
              <a:spcBef>
                <a:spcPts val="0"/>
              </a:spcBef>
              <a:spcAft>
                <a:spcPts val="0"/>
              </a:spcAft>
              <a:buClr>
                <a:schemeClr val="dk1"/>
              </a:buClr>
              <a:buSzPct val="61110"/>
              <a:buFont typeface="Arial"/>
              <a:buNone/>
            </a:pPr>
            <a:r>
              <a:rPr lang="en"/>
              <a:t>Майстер-клас “Чому вода важлива для мене?”  </a:t>
            </a:r>
            <a:endParaRPr/>
          </a:p>
          <a:p>
            <a:pPr indent="-308610" lvl="0" marL="457200" rtl="0" algn="l">
              <a:lnSpc>
                <a:spcPct val="100000"/>
              </a:lnSpc>
              <a:spcBef>
                <a:spcPts val="0"/>
              </a:spcBef>
              <a:spcAft>
                <a:spcPts val="0"/>
              </a:spcAft>
              <a:buClr>
                <a:schemeClr val="dk2"/>
              </a:buClr>
              <a:buSzPct val="100000"/>
              <a:buAutoNum type="arabicPeriod"/>
            </a:pPr>
            <a:r>
              <a:rPr lang="en"/>
              <a:t>Підсумок заняття</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3"/>
          <p:cNvSpPr txBox="1"/>
          <p:nvPr>
            <p:ph type="title"/>
          </p:nvPr>
        </p:nvSpPr>
        <p:spPr>
          <a:xfrm>
            <a:off x="311700" y="457350"/>
            <a:ext cx="8520600" cy="572700"/>
          </a:xfrm>
          <a:prstGeom prst="rect">
            <a:avLst/>
          </a:prstGeom>
          <a:noFill/>
          <a:ln>
            <a:noFill/>
          </a:ln>
        </p:spPr>
        <p:txBody>
          <a:bodyPr anchorCtr="0" anchor="t" bIns="91425" lIns="91425" spcFirstLastPara="1" rIns="91425" wrap="square" tIns="91425">
            <a:normAutofit fontScale="90000"/>
          </a:bodyPr>
          <a:lstStyle/>
          <a:p>
            <a:pPr indent="-388620" lvl="0" marL="457200" rtl="0" algn="l">
              <a:lnSpc>
                <a:spcPct val="100000"/>
              </a:lnSpc>
              <a:spcBef>
                <a:spcPts val="0"/>
              </a:spcBef>
              <a:spcAft>
                <a:spcPts val="0"/>
              </a:spcAft>
              <a:buSzPct val="100000"/>
              <a:buAutoNum type="arabicPeriod"/>
            </a:pPr>
            <a:r>
              <a:rPr lang="en"/>
              <a:t>Знайомство</a:t>
            </a:r>
            <a:endParaRPr/>
          </a:p>
        </p:txBody>
      </p:sp>
      <p:sp>
        <p:nvSpPr>
          <p:cNvPr id="66" name="Google Shape;66;p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lnSpcReduction="10000"/>
          </a:bodyPr>
          <a:lstStyle/>
          <a:p>
            <a:pPr indent="0" lvl="0" marL="0" rtl="0" algn="l">
              <a:lnSpc>
                <a:spcPct val="115000"/>
              </a:lnSpc>
              <a:spcBef>
                <a:spcPts val="0"/>
              </a:spcBef>
              <a:spcAft>
                <a:spcPts val="0"/>
              </a:spcAft>
              <a:buSzPts val="1800"/>
              <a:buNone/>
            </a:pPr>
            <a:r>
              <a:rPr b="1" lang="en">
                <a:highlight>
                  <a:srgbClr val="FFFF00"/>
                </a:highlight>
              </a:rPr>
              <a:t>Слайд 2</a:t>
            </a:r>
            <a:endParaRPr b="1">
              <a:highlight>
                <a:srgbClr val="FFFF00"/>
              </a:highlight>
            </a:endParaRPr>
          </a:p>
          <a:p>
            <a:pPr indent="0" lvl="0" marL="0" rtl="0" algn="l">
              <a:lnSpc>
                <a:spcPct val="115000"/>
              </a:lnSpc>
              <a:spcBef>
                <a:spcPts val="1200"/>
              </a:spcBef>
              <a:spcAft>
                <a:spcPts val="0"/>
              </a:spcAft>
              <a:buSzPts val="1800"/>
              <a:buNone/>
            </a:pPr>
            <a:r>
              <a:rPr i="1" lang="en"/>
              <a:t>Добрий день, діти! Мене звати…</a:t>
            </a:r>
            <a:endParaRPr i="1"/>
          </a:p>
          <a:p>
            <a:pPr indent="0" lvl="0" marL="0" rtl="0" algn="l">
              <a:lnSpc>
                <a:spcPct val="115000"/>
              </a:lnSpc>
              <a:spcBef>
                <a:spcPts val="1200"/>
              </a:spcBef>
              <a:spcAft>
                <a:spcPts val="0"/>
              </a:spcAft>
              <a:buSzPts val="1800"/>
              <a:buNone/>
            </a:pPr>
            <a:r>
              <a:rPr i="1" lang="en"/>
              <a:t>Сьогодні ми поговоримо з вами про те, чим ми користуємось кожен день - про воду. Водичка важлива частина нашого життя, коли її немає ми одразу відчуваємо себе неприємно. Сьогодні ви дізнаєтеся багато цікавих фактів про воду та навчимося її цінувати та ефективно використовувати. Також сьогодні ми пограємо в ігри і будемо малювати!  </a:t>
            </a:r>
            <a:endParaRPr i="1"/>
          </a:p>
          <a:p>
            <a:pPr indent="0" lvl="0" marL="0" rtl="0" algn="l">
              <a:lnSpc>
                <a:spcPct val="115000"/>
              </a:lnSpc>
              <a:spcBef>
                <a:spcPts val="1200"/>
              </a:spcBef>
              <a:spcAft>
                <a:spcPts val="1200"/>
              </a:spcAft>
              <a:buSzPts val="1800"/>
              <a:buNone/>
            </a:pPr>
            <a:r>
              <a:rPr i="1" lang="en" u="sng"/>
              <a:t>Давайте познайомимось? Назвіть, будь ласка, своє імʼя і скажіть що ви любите пити.</a:t>
            </a:r>
            <a:endParaRPr i="1" u="sng"/>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2. Вступне слово</a:t>
            </a:r>
            <a:endParaRPr/>
          </a:p>
        </p:txBody>
      </p:sp>
      <p:sp>
        <p:nvSpPr>
          <p:cNvPr id="72" name="Google Shape;72;p4"/>
          <p:cNvSpPr txBox="1"/>
          <p:nvPr>
            <p:ph idx="1" type="body"/>
          </p:nvPr>
        </p:nvSpPr>
        <p:spPr>
          <a:xfrm>
            <a:off x="311700" y="1152475"/>
            <a:ext cx="8520600" cy="3549600"/>
          </a:xfrm>
          <a:prstGeom prst="rect">
            <a:avLst/>
          </a:prstGeom>
          <a:noFill/>
          <a:ln>
            <a:noFill/>
          </a:ln>
        </p:spPr>
        <p:txBody>
          <a:bodyPr anchorCtr="0" anchor="t" bIns="91425" lIns="91425" spcFirstLastPara="1" rIns="91425" wrap="square" tIns="91425">
            <a:normAutofit fontScale="92500" lnSpcReduction="20000"/>
          </a:bodyPr>
          <a:lstStyle/>
          <a:p>
            <a:pPr indent="0" lvl="0" marL="0" rtl="0" algn="l">
              <a:lnSpc>
                <a:spcPct val="100000"/>
              </a:lnSpc>
              <a:spcBef>
                <a:spcPts val="0"/>
              </a:spcBef>
              <a:spcAft>
                <a:spcPts val="0"/>
              </a:spcAft>
              <a:buSzPct val="108108"/>
              <a:buNone/>
            </a:pPr>
            <a:r>
              <a:rPr b="1" lang="en">
                <a:highlight>
                  <a:srgbClr val="FFFF00"/>
                </a:highlight>
              </a:rPr>
              <a:t>Слайд 3.</a:t>
            </a:r>
            <a:r>
              <a:rPr b="1" lang="en"/>
              <a:t> Чому ми говоримо про воду?</a:t>
            </a:r>
            <a:endParaRPr b="1"/>
          </a:p>
          <a:p>
            <a:pPr indent="0" lvl="0" marL="0" rtl="0" algn="l">
              <a:lnSpc>
                <a:spcPct val="100000"/>
              </a:lnSpc>
              <a:spcBef>
                <a:spcPts val="0"/>
              </a:spcBef>
              <a:spcAft>
                <a:spcPts val="0"/>
              </a:spcAft>
              <a:buSzPct val="108108"/>
              <a:buNone/>
            </a:pPr>
            <a:r>
              <a:t/>
            </a:r>
            <a:endParaRPr b="1"/>
          </a:p>
          <a:p>
            <a:pPr indent="0" lvl="0" marL="0" rtl="0" algn="l">
              <a:lnSpc>
                <a:spcPct val="100000"/>
              </a:lnSpc>
              <a:spcBef>
                <a:spcPts val="0"/>
              </a:spcBef>
              <a:spcAft>
                <a:spcPts val="0"/>
              </a:spcAft>
              <a:buSzPct val="108108"/>
              <a:buNone/>
            </a:pPr>
            <a:r>
              <a:rPr b="1" i="1" lang="en"/>
              <a:t>Вода - джерело життя: </a:t>
            </a:r>
            <a:r>
              <a:rPr i="1" lang="en"/>
              <a:t>Вода є необхідною для всіх живих істот. Вона забезпечує нам питну воду, яку ми п'ємо, і допомагає рослинам рости. Безпечна питна вода є важливою для нашого здоров’я.</a:t>
            </a:r>
            <a:endParaRPr i="1"/>
          </a:p>
          <a:p>
            <a:pPr indent="0" lvl="0" marL="0" rtl="0" algn="l">
              <a:lnSpc>
                <a:spcPct val="100000"/>
              </a:lnSpc>
              <a:spcBef>
                <a:spcPts val="0"/>
              </a:spcBef>
              <a:spcAft>
                <a:spcPts val="0"/>
              </a:spcAft>
              <a:buSzPct val="108108"/>
              <a:buNone/>
            </a:pPr>
            <a:r>
              <a:t/>
            </a:r>
            <a:endParaRPr b="1" i="1"/>
          </a:p>
          <a:p>
            <a:pPr indent="0" lvl="0" marL="0" rtl="0" algn="l">
              <a:lnSpc>
                <a:spcPct val="100000"/>
              </a:lnSpc>
              <a:spcBef>
                <a:spcPts val="0"/>
              </a:spcBef>
              <a:spcAft>
                <a:spcPts val="0"/>
              </a:spcAft>
              <a:buSzPct val="108108"/>
              <a:buNone/>
            </a:pPr>
            <a:r>
              <a:rPr b="1" i="1" lang="en"/>
              <a:t>Збереження води: </a:t>
            </a:r>
            <a:r>
              <a:rPr i="1" lang="en"/>
              <a:t>Говорячи про воду, ми навчаємося, як її зберігати і ефективно використовувати. Важливо пам'ятати, що вода - це обмежений ресурс, тому ми повинні берегти її.</a:t>
            </a:r>
            <a:endParaRPr i="1"/>
          </a:p>
          <a:p>
            <a:pPr indent="0" lvl="0" marL="0" rtl="0" algn="l">
              <a:lnSpc>
                <a:spcPct val="100000"/>
              </a:lnSpc>
              <a:spcBef>
                <a:spcPts val="0"/>
              </a:spcBef>
              <a:spcAft>
                <a:spcPts val="0"/>
              </a:spcAft>
              <a:buSzPct val="108108"/>
              <a:buNone/>
            </a:pPr>
            <a:r>
              <a:t/>
            </a:r>
            <a:endParaRPr b="1" i="1"/>
          </a:p>
          <a:p>
            <a:pPr indent="0" lvl="0" marL="0" rtl="0" algn="l">
              <a:lnSpc>
                <a:spcPct val="100000"/>
              </a:lnSpc>
              <a:spcBef>
                <a:spcPts val="0"/>
              </a:spcBef>
              <a:spcAft>
                <a:spcPts val="0"/>
              </a:spcAft>
              <a:buSzPct val="108108"/>
              <a:buNone/>
            </a:pPr>
            <a:r>
              <a:rPr b="1" i="1" lang="en"/>
              <a:t>Вода в природі:</a:t>
            </a:r>
            <a:r>
              <a:rPr i="1" lang="en"/>
              <a:t> Вода - це частина природи, і вона впливає на різноманітні природні явища, такі як дощі, озера та річки. </a:t>
            </a:r>
            <a:endParaRPr i="1"/>
          </a:p>
          <a:p>
            <a:pPr indent="0" lvl="0" marL="0" rtl="0" algn="l">
              <a:lnSpc>
                <a:spcPct val="100000"/>
              </a:lnSpc>
              <a:spcBef>
                <a:spcPts val="0"/>
              </a:spcBef>
              <a:spcAft>
                <a:spcPts val="0"/>
              </a:spcAft>
              <a:buSzPct val="108108"/>
              <a:buNone/>
            </a:pPr>
            <a:r>
              <a:t/>
            </a:r>
            <a:endParaRPr i="1"/>
          </a:p>
          <a:p>
            <a:pPr indent="0" lvl="0" marL="0" rtl="0" algn="l">
              <a:lnSpc>
                <a:spcPct val="100000"/>
              </a:lnSpc>
              <a:spcBef>
                <a:spcPts val="0"/>
              </a:spcBef>
              <a:spcAft>
                <a:spcPts val="0"/>
              </a:spcAft>
              <a:buSzPct val="108108"/>
              <a:buNone/>
            </a:pPr>
            <a:r>
              <a:rPr b="1" i="1" lang="en"/>
              <a:t>Вода і ми: </a:t>
            </a:r>
            <a:r>
              <a:rPr i="1" lang="en"/>
              <a:t>Ми майже на половину складаємось із води, а новонароджені малюки, якими ми всі колись були на ще більше. А кавун, який мабуть ви всі любите, майже повністю - вода.</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5"/>
          <p:cNvSpPr txBox="1"/>
          <p:nvPr>
            <p:ph type="title"/>
          </p:nvPr>
        </p:nvSpPr>
        <p:spPr>
          <a:xfrm>
            <a:off x="325675" y="451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
              <a:t>3. Гігієна та чистота</a:t>
            </a:r>
            <a:endParaRPr/>
          </a:p>
          <a:p>
            <a:pPr indent="0" lvl="0" marL="0" rtl="0" algn="l">
              <a:lnSpc>
                <a:spcPct val="100000"/>
              </a:lnSpc>
              <a:spcBef>
                <a:spcPts val="0"/>
              </a:spcBef>
              <a:spcAft>
                <a:spcPts val="0"/>
              </a:spcAft>
              <a:buClr>
                <a:schemeClr val="dk1"/>
              </a:buClr>
              <a:buSzPct val="39285"/>
              <a:buFont typeface="Arial"/>
              <a:buNone/>
            </a:pPr>
            <a:r>
              <a:t/>
            </a:r>
            <a:endParaRPr/>
          </a:p>
          <a:p>
            <a:pPr indent="0" lvl="0" marL="0" rtl="0" algn="l">
              <a:lnSpc>
                <a:spcPct val="100000"/>
              </a:lnSpc>
              <a:spcBef>
                <a:spcPts val="0"/>
              </a:spcBef>
              <a:spcAft>
                <a:spcPts val="0"/>
              </a:spcAft>
              <a:buSzPct val="111111"/>
              <a:buNone/>
            </a:pPr>
            <a:r>
              <a:t/>
            </a:r>
            <a:endParaRPr/>
          </a:p>
        </p:txBody>
      </p:sp>
      <p:sp>
        <p:nvSpPr>
          <p:cNvPr id="78" name="Google Shape;78;p5"/>
          <p:cNvSpPr txBox="1"/>
          <p:nvPr>
            <p:ph idx="1" type="body"/>
          </p:nvPr>
        </p:nvSpPr>
        <p:spPr>
          <a:xfrm>
            <a:off x="311700" y="1152475"/>
            <a:ext cx="8520600" cy="3756600"/>
          </a:xfrm>
          <a:prstGeom prst="rect">
            <a:avLst/>
          </a:prstGeom>
          <a:noFill/>
          <a:ln>
            <a:noFill/>
          </a:ln>
        </p:spPr>
        <p:txBody>
          <a:bodyPr anchorCtr="0" anchor="t" bIns="91425" lIns="91425" spcFirstLastPara="1" rIns="91425" wrap="square" tIns="91425">
            <a:normAutofit fontScale="55000" lnSpcReduction="20000"/>
          </a:bodyPr>
          <a:lstStyle/>
          <a:p>
            <a:pPr indent="0" lvl="0" marL="0" rtl="0" algn="l">
              <a:lnSpc>
                <a:spcPct val="115000"/>
              </a:lnSpc>
              <a:spcBef>
                <a:spcPts val="0"/>
              </a:spcBef>
              <a:spcAft>
                <a:spcPts val="0"/>
              </a:spcAft>
              <a:buSzPct val="181818"/>
              <a:buNone/>
            </a:pPr>
            <a:r>
              <a:rPr b="1" lang="en">
                <a:highlight>
                  <a:srgbClr val="FFFF00"/>
                </a:highlight>
              </a:rPr>
              <a:t>Слайд 4</a:t>
            </a:r>
            <a:endParaRPr b="1">
              <a:highlight>
                <a:srgbClr val="FFFF00"/>
              </a:highlight>
            </a:endParaRPr>
          </a:p>
          <a:p>
            <a:pPr indent="0" lvl="0" marL="0" rtl="0" algn="l">
              <a:lnSpc>
                <a:spcPct val="115000"/>
              </a:lnSpc>
              <a:spcBef>
                <a:spcPts val="1200"/>
              </a:spcBef>
              <a:spcAft>
                <a:spcPts val="0"/>
              </a:spcAft>
              <a:buSzPct val="181818"/>
              <a:buNone/>
            </a:pPr>
            <a:r>
              <a:rPr i="1" lang="en"/>
              <a:t>Давайте подивимось на Котика із Планети Миття Рук. Там він бореться з найагресивнішими мікробами, які оселяються на руках після прогулянки, гри у м’яч, відвідування туалету або брудної роботи. В пісні Котик розповість коли і навіщо слід обов’язково мити ручки. </a:t>
            </a:r>
            <a:endParaRPr i="1"/>
          </a:p>
          <a:p>
            <a:pPr indent="0" lvl="0" marL="0" rtl="0" algn="l">
              <a:lnSpc>
                <a:spcPct val="115000"/>
              </a:lnSpc>
              <a:spcBef>
                <a:spcPts val="1200"/>
              </a:spcBef>
              <a:spcAft>
                <a:spcPts val="0"/>
              </a:spcAft>
              <a:buSzPct val="181818"/>
              <a:buNone/>
            </a:pPr>
            <a:r>
              <a:rPr i="1" lang="en"/>
              <a:t>Після відео:</a:t>
            </a:r>
            <a:endParaRPr i="1"/>
          </a:p>
          <a:p>
            <a:pPr indent="0" lvl="0" marL="0" rtl="0" algn="l">
              <a:lnSpc>
                <a:spcPct val="115000"/>
              </a:lnSpc>
              <a:spcBef>
                <a:spcPts val="1200"/>
              </a:spcBef>
              <a:spcAft>
                <a:spcPts val="1200"/>
              </a:spcAft>
              <a:buSzPct val="181818"/>
              <a:buNone/>
            </a:pPr>
            <a:r>
              <a:rPr i="1" lang="en"/>
              <a:t>Тільки що ми подивилися на Котика з Планети миття рук. Тут усі живуть дружно та старанно виконують правила особистої гігієни. Проте й на цю планету напали небезпечні мікроби — злючки-бруднючки. Так сталося, що під час товариського матчу з волейболу між мешканцями всієї галактики хтось із гравців не дотримувався правил гігієни: не мив руки після тренувань, перед їжею і навіть після відвідування туалету. Так підступні злючки-бруднючки потрапили на м’яч, яким грали всі учасники. Коли гра скінчилася і команди повернулися на свої планети, з’ясувалося, що вся команда Планети миття рук захворіла. На жаль, інші команди не знали, що мікроби невидимі і від цього ще небезпечніші. А місцеві мешканці забули пояснити гостям, що небезпека від мікробів є завжди. І що надзвичайно важливо с</a:t>
            </a:r>
            <a:r>
              <a:rPr b="1" i="1" lang="en"/>
              <a:t>таранно мити руки з милом після туалету, прогулянки надворі, після брудної роботи чи уроків фізкультури та праці, а також щоразу перед їжею. Найкраще, якщо ти миєш руки під теплою проточною водою з крану. Якщо ж такої змоги немає, треба використати кухоль або набрати воду з колодязя в якусь посудину — а після миття рук вилити воду й ретельно вимити посудину. Так ти не залишиш мікробам жодного шансу потрапити до твого організму. Ти вже знаєш, що миття рук без мила не захищає тебе в повній мірі. А тепер запам’ятай, що треба ретельно мити не тільки долоні, пальці та проміжки між ними, а й нігті та зап’ястки. </a:t>
            </a:r>
            <a:r>
              <a:rPr i="1" lang="en"/>
              <a:t>Адже під нігтями можуть ховатися найнебезпечніші мікроби, а зап’ястки найчастіше відкриті, й мікробам дуже легко на них потрапити. Тож миючи руки, не забувай про нігті та зап’ястки. Як я сказав, мешканці Планети постраждали від злючок-бруднючок, тому що не розповіли своїм гостям про миття рук. Та повинні ж існувати інші способи очищення рук, правда? Звісно, що так, і ти, як майбутній Рятівник чистоти, маєш знати про них і за потреби використовувати. Тож у випадках, коли немає доступу до чистої або очищеної води, згадай про дезінфікуючий спрей для рук або вологі серветки. </a:t>
            </a:r>
            <a:endParaRPr i="1"/>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15000"/>
              </a:lnSpc>
              <a:spcBef>
                <a:spcPts val="0"/>
              </a:spcBef>
              <a:spcAft>
                <a:spcPts val="0"/>
              </a:spcAft>
              <a:buSzPts val="1800"/>
              <a:buNone/>
            </a:pPr>
            <a:r>
              <a:rPr lang="en">
                <a:highlight>
                  <a:srgbClr val="FFFF00"/>
                </a:highlight>
              </a:rPr>
              <a:t>Слайд 5.</a:t>
            </a:r>
            <a:endParaRPr>
              <a:highlight>
                <a:srgbClr val="FFFF00"/>
              </a:highlight>
            </a:endParaRPr>
          </a:p>
          <a:p>
            <a:pPr indent="0" lvl="0" marL="0" rtl="0" algn="l">
              <a:lnSpc>
                <a:spcPct val="115000"/>
              </a:lnSpc>
              <a:spcBef>
                <a:spcPts val="1200"/>
              </a:spcBef>
              <a:spcAft>
                <a:spcPts val="0"/>
              </a:spcAft>
              <a:buSzPts val="1800"/>
              <a:buNone/>
            </a:pPr>
            <a:r>
              <a:rPr lang="en"/>
              <a:t>Давайте разом з вами пошукаємо правильні відповіді на питання, як нам залишатися чистими і здоровими?</a:t>
            </a:r>
            <a:endParaRPr/>
          </a:p>
          <a:p>
            <a:pPr indent="0" lvl="0" marL="0" rtl="0" algn="l">
              <a:lnSpc>
                <a:spcPct val="115000"/>
              </a:lnSpc>
              <a:spcBef>
                <a:spcPts val="1200"/>
              </a:spcBef>
              <a:spcAft>
                <a:spcPts val="0"/>
              </a:spcAft>
              <a:buSzPts val="1800"/>
              <a:buNone/>
            </a:pPr>
            <a:r>
              <a:rPr lang="en"/>
              <a:t>На слайді:</a:t>
            </a:r>
            <a:endParaRPr/>
          </a:p>
          <a:p>
            <a:pPr indent="0" lvl="0" marL="0" marR="101600" rtl="0" algn="l">
              <a:lnSpc>
                <a:spcPct val="100000"/>
              </a:lnSpc>
              <a:spcBef>
                <a:spcPts val="1200"/>
              </a:spcBef>
              <a:spcAft>
                <a:spcPts val="0"/>
              </a:spcAft>
              <a:buSzPts val="1800"/>
              <a:buNone/>
            </a:pPr>
            <a:r>
              <a:rPr i="1" lang="en" sz="2200">
                <a:solidFill>
                  <a:srgbClr val="343434"/>
                </a:solidFill>
                <a:highlight>
                  <a:srgbClr val="FFFFFF"/>
                </a:highlight>
              </a:rPr>
              <a:t>1. </a:t>
            </a:r>
            <a:r>
              <a:rPr lang="en" sz="2200">
                <a:solidFill>
                  <a:srgbClr val="343434"/>
                </a:solidFill>
                <a:highlight>
                  <a:srgbClr val="FFFFFF"/>
                </a:highlight>
              </a:rPr>
              <a:t>Мікроби між пальчиками, під нігтями та на зап'ястях найбільше бояться? Відповідь: мила</a:t>
            </a:r>
            <a:endParaRPr i="1" sz="2200">
              <a:solidFill>
                <a:srgbClr val="343434"/>
              </a:solidFill>
              <a:highlight>
                <a:srgbClr val="FFFFFF"/>
              </a:highlight>
            </a:endParaRPr>
          </a:p>
          <a:p>
            <a:pPr indent="0" lvl="0" marL="0" marR="101600" rtl="0" algn="l">
              <a:lnSpc>
                <a:spcPct val="100000"/>
              </a:lnSpc>
              <a:spcBef>
                <a:spcPts val="4500"/>
              </a:spcBef>
              <a:spcAft>
                <a:spcPts val="4500"/>
              </a:spcAft>
              <a:buSzPts val="1800"/>
              <a:buNone/>
            </a:pPr>
            <a:r>
              <a:rPr i="1" lang="en" sz="2200" u="sng">
                <a:solidFill>
                  <a:srgbClr val="343434"/>
                </a:solidFill>
                <a:highlight>
                  <a:srgbClr val="FFFF00"/>
                </a:highlight>
              </a:rPr>
              <a:t>Зелений кружечок, який обведе правильну відповідь, зʼявиться по кліку “наступний слайд”</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t/>
            </a:r>
            <a:endParaRPr/>
          </a:p>
        </p:txBody>
      </p:sp>
      <p:sp>
        <p:nvSpPr>
          <p:cNvPr id="89" name="Google Shape;89;p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fontScale="77500" lnSpcReduction="20000"/>
          </a:bodyPr>
          <a:lstStyle/>
          <a:p>
            <a:pPr indent="0" lvl="0" marL="0" rtl="0" algn="l">
              <a:lnSpc>
                <a:spcPct val="115000"/>
              </a:lnSpc>
              <a:spcBef>
                <a:spcPts val="0"/>
              </a:spcBef>
              <a:spcAft>
                <a:spcPts val="0"/>
              </a:spcAft>
              <a:buSzPct val="105571"/>
              <a:buNone/>
            </a:pPr>
            <a:r>
              <a:t/>
            </a:r>
            <a:endParaRPr i="1" sz="2200">
              <a:solidFill>
                <a:srgbClr val="343434"/>
              </a:solidFill>
              <a:highlight>
                <a:srgbClr val="FFFFFF"/>
              </a:highlight>
            </a:endParaRPr>
          </a:p>
          <a:p>
            <a:pPr indent="0" lvl="0" marL="0" marR="101600" rtl="0" algn="l">
              <a:lnSpc>
                <a:spcPct val="100000"/>
              </a:lnSpc>
              <a:spcBef>
                <a:spcPts val="1200"/>
              </a:spcBef>
              <a:spcAft>
                <a:spcPts val="0"/>
              </a:spcAft>
              <a:buSzPct val="105571"/>
              <a:buNone/>
            </a:pPr>
            <a:r>
              <a:rPr lang="en">
                <a:highlight>
                  <a:srgbClr val="FFFF00"/>
                </a:highlight>
              </a:rPr>
              <a:t>Слайд 6</a:t>
            </a:r>
            <a:r>
              <a:rPr lang="en"/>
              <a:t> </a:t>
            </a:r>
            <a:r>
              <a:rPr lang="en" sz="2200">
                <a:solidFill>
                  <a:srgbClr val="343434"/>
                </a:solidFill>
                <a:highlight>
                  <a:srgbClr val="FFFFFF"/>
                </a:highlight>
              </a:rPr>
              <a:t> 2. Чим можна замінити миття рук? </a:t>
            </a:r>
            <a:endParaRPr sz="2200">
              <a:solidFill>
                <a:srgbClr val="343434"/>
              </a:solidFill>
              <a:highlight>
                <a:srgbClr val="FFFFFF"/>
              </a:highlight>
            </a:endParaRPr>
          </a:p>
          <a:p>
            <a:pPr indent="0" lvl="0" marL="0" marR="101600" rtl="0" algn="l">
              <a:lnSpc>
                <a:spcPct val="100000"/>
              </a:lnSpc>
              <a:spcBef>
                <a:spcPts val="4500"/>
              </a:spcBef>
              <a:spcAft>
                <a:spcPts val="0"/>
              </a:spcAft>
              <a:buSzPct val="105571"/>
              <a:buNone/>
            </a:pPr>
            <a:r>
              <a:rPr lang="en" sz="2200">
                <a:solidFill>
                  <a:srgbClr val="343434"/>
                </a:solidFill>
                <a:highlight>
                  <a:srgbClr val="FFFFFF"/>
                </a:highlight>
              </a:rPr>
              <a:t>Відповідь: Антисептиком (рідким, або антисептичними вологими серветками)</a:t>
            </a:r>
            <a:endParaRPr sz="2200">
              <a:solidFill>
                <a:srgbClr val="343434"/>
              </a:solidFill>
              <a:highlight>
                <a:srgbClr val="FFFFFF"/>
              </a:highlight>
            </a:endParaRPr>
          </a:p>
          <a:p>
            <a:pPr indent="0" lvl="0" marL="0" rtl="0" algn="l">
              <a:lnSpc>
                <a:spcPct val="115000"/>
              </a:lnSpc>
              <a:spcBef>
                <a:spcPts val="4500"/>
              </a:spcBef>
              <a:spcAft>
                <a:spcPts val="0"/>
              </a:spcAft>
              <a:buSzPct val="105571"/>
              <a:buNone/>
            </a:pPr>
            <a:r>
              <a:rPr lang="en">
                <a:highlight>
                  <a:srgbClr val="FFFF00"/>
                </a:highlight>
              </a:rPr>
              <a:t>Слайд 7 </a:t>
            </a:r>
            <a:r>
              <a:rPr i="1" lang="en" sz="2200">
                <a:solidFill>
                  <a:srgbClr val="343434"/>
                </a:solidFill>
                <a:highlight>
                  <a:srgbClr val="FFFFFF"/>
                </a:highlight>
              </a:rPr>
              <a:t>3. Що потрібно зробити після відвідування туалету, перед їжею та після вулиці? </a:t>
            </a:r>
            <a:endParaRPr i="1" sz="2200">
              <a:solidFill>
                <a:srgbClr val="343434"/>
              </a:solidFill>
              <a:highlight>
                <a:srgbClr val="FFFFFF"/>
              </a:highlight>
            </a:endParaRPr>
          </a:p>
          <a:p>
            <a:pPr indent="0" lvl="0" marL="0" rtl="0" algn="l">
              <a:lnSpc>
                <a:spcPct val="115000"/>
              </a:lnSpc>
              <a:spcBef>
                <a:spcPts val="1200"/>
              </a:spcBef>
              <a:spcAft>
                <a:spcPts val="0"/>
              </a:spcAft>
              <a:buSzPct val="105571"/>
              <a:buNone/>
            </a:pPr>
            <a:r>
              <a:rPr i="1" lang="en" sz="2200">
                <a:solidFill>
                  <a:srgbClr val="343434"/>
                </a:solidFill>
                <a:highlight>
                  <a:srgbClr val="FFFFFF"/>
                </a:highlight>
              </a:rPr>
              <a:t>Відповідь: </a:t>
            </a:r>
            <a:r>
              <a:rPr lang="en" sz="2200">
                <a:solidFill>
                  <a:srgbClr val="343434"/>
                </a:solidFill>
                <a:highlight>
                  <a:srgbClr val="FFFFFF"/>
                </a:highlight>
              </a:rPr>
              <a:t>Помити руки</a:t>
            </a:r>
            <a:endParaRPr sz="2200">
              <a:solidFill>
                <a:srgbClr val="343434"/>
              </a:solidFill>
              <a:highlight>
                <a:srgbClr val="FFFFFF"/>
              </a:highlight>
            </a:endParaRPr>
          </a:p>
          <a:p>
            <a:pPr indent="0" lvl="0" marL="0" marR="101600" rtl="0" algn="l">
              <a:lnSpc>
                <a:spcPct val="100000"/>
              </a:lnSpc>
              <a:spcBef>
                <a:spcPts val="1200"/>
              </a:spcBef>
              <a:spcAft>
                <a:spcPts val="4500"/>
              </a:spcAft>
              <a:buSzPct val="129032"/>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8"/>
          <p:cNvSpPr txBox="1"/>
          <p:nvPr>
            <p:ph idx="1" type="body"/>
          </p:nvPr>
        </p:nvSpPr>
        <p:spPr>
          <a:xfrm>
            <a:off x="311700" y="510450"/>
            <a:ext cx="8520600" cy="4058400"/>
          </a:xfrm>
          <a:prstGeom prst="rect">
            <a:avLst/>
          </a:prstGeom>
          <a:noFill/>
          <a:ln>
            <a:noFill/>
          </a:ln>
        </p:spPr>
        <p:txBody>
          <a:bodyPr anchorCtr="0" anchor="t" bIns="91425" lIns="91425" spcFirstLastPara="1" rIns="91425" wrap="square" tIns="91425">
            <a:normAutofit fontScale="70000" lnSpcReduction="20000"/>
          </a:bodyPr>
          <a:lstStyle/>
          <a:p>
            <a:pPr indent="0" lvl="0" marL="0" rtl="0" algn="l">
              <a:lnSpc>
                <a:spcPct val="115000"/>
              </a:lnSpc>
              <a:spcBef>
                <a:spcPts val="0"/>
              </a:spcBef>
              <a:spcAft>
                <a:spcPts val="0"/>
              </a:spcAft>
              <a:buSzPct val="142857"/>
              <a:buNone/>
            </a:pPr>
            <a:r>
              <a:rPr lang="en">
                <a:highlight>
                  <a:srgbClr val="FFFF00"/>
                </a:highlight>
              </a:rPr>
              <a:t>Слайд 8</a:t>
            </a:r>
            <a:endParaRPr>
              <a:highlight>
                <a:srgbClr val="FFFF00"/>
              </a:highlight>
            </a:endParaRPr>
          </a:p>
          <a:p>
            <a:pPr indent="0" lvl="0" marL="0" rtl="0" algn="l">
              <a:lnSpc>
                <a:spcPct val="115000"/>
              </a:lnSpc>
              <a:spcBef>
                <a:spcPts val="1200"/>
              </a:spcBef>
              <a:spcAft>
                <a:spcPts val="0"/>
              </a:spcAft>
              <a:buSzPct val="142857"/>
              <a:buNone/>
            </a:pPr>
            <a:r>
              <a:rPr i="1" lang="en"/>
              <a:t>Ми з вами вже стільки всього дізналися! Подорожували на нову планету та вивчили як бути чистенькими і здоровими. А тепер ми повертаємося на нашу Планету Земля, на якій ми живемо і на якій вода відіграє таку важливу роль. Чи цікаво вам дізнатися нове про воду, яка допомагає нам жити? </a:t>
            </a:r>
            <a:endParaRPr i="1"/>
          </a:p>
          <a:p>
            <a:pPr indent="0" lvl="0" marL="0" rtl="0" algn="l">
              <a:lnSpc>
                <a:spcPct val="115000"/>
              </a:lnSpc>
              <a:spcBef>
                <a:spcPts val="1200"/>
              </a:spcBef>
              <a:spcAft>
                <a:spcPts val="0"/>
              </a:spcAft>
              <a:buSzPct val="142857"/>
              <a:buNone/>
            </a:pPr>
            <a:r>
              <a:rPr lang="en">
                <a:highlight>
                  <a:srgbClr val="FFFF00"/>
                </a:highlight>
              </a:rPr>
              <a:t>Слайд 10 </a:t>
            </a:r>
            <a:r>
              <a:rPr i="1" lang="en"/>
              <a:t>Ми майже на половину складаємось із води, а новонароджені малюки, якими ми всі колись були на ще більше. А кавун, який мабуть ви всі любите, майже повністю - вода.</a:t>
            </a:r>
            <a:endParaRPr i="1"/>
          </a:p>
          <a:p>
            <a:pPr indent="0" lvl="0" marL="0" rtl="0" algn="l">
              <a:lnSpc>
                <a:spcPct val="115000"/>
              </a:lnSpc>
              <a:spcBef>
                <a:spcPts val="1200"/>
              </a:spcBef>
              <a:spcAft>
                <a:spcPts val="0"/>
              </a:spcAft>
              <a:buSzPct val="142857"/>
              <a:buNone/>
            </a:pPr>
            <a:r>
              <a:rPr lang="en">
                <a:highlight>
                  <a:srgbClr val="FFFF00"/>
                </a:highlight>
              </a:rPr>
              <a:t>Слайд 11. </a:t>
            </a:r>
            <a:r>
              <a:rPr i="1" lang="en"/>
              <a:t>Люди можуть прожити без води близько 3 днів. В Україні приблизно 1,7 мільйона дітей не мають доступу до безпечної питної води, це як всі мешканці великого міста Харкова.</a:t>
            </a:r>
            <a:endParaRPr>
              <a:highlight>
                <a:srgbClr val="FFFF00"/>
              </a:highlight>
            </a:endParaRPr>
          </a:p>
          <a:p>
            <a:pPr indent="0" lvl="0" marL="0" rtl="0" algn="l">
              <a:lnSpc>
                <a:spcPct val="115000"/>
              </a:lnSpc>
              <a:spcBef>
                <a:spcPts val="1200"/>
              </a:spcBef>
              <a:spcAft>
                <a:spcPts val="0"/>
              </a:spcAft>
              <a:buSzPct val="142857"/>
              <a:buNone/>
            </a:pPr>
            <a:r>
              <a:rPr lang="en">
                <a:highlight>
                  <a:srgbClr val="FFFF00"/>
                </a:highlight>
              </a:rPr>
              <a:t>Слайд 12. </a:t>
            </a:r>
            <a:r>
              <a:rPr i="1" lang="en"/>
              <a:t>Кран, з якого тече 10 крапель на хвилину, може здатися несерйозним. Але 10 крапель води за хвилину дорівнює 5,4 літрам води на день або 164 літрам води на місяць. Цією кількістю води можна наповнити великий акваріум!</a:t>
            </a:r>
            <a:endParaRPr i="1"/>
          </a:p>
          <a:p>
            <a:pPr indent="0" lvl="0" marL="0" rtl="0" algn="l">
              <a:lnSpc>
                <a:spcPct val="115000"/>
              </a:lnSpc>
              <a:spcBef>
                <a:spcPts val="1200"/>
              </a:spcBef>
              <a:spcAft>
                <a:spcPts val="0"/>
              </a:spcAft>
              <a:buSzPct val="142857"/>
              <a:buNone/>
            </a:pPr>
            <a:r>
              <a:rPr lang="en">
                <a:highlight>
                  <a:srgbClr val="FFFF00"/>
                </a:highlight>
              </a:rPr>
              <a:t>Слайд 13</a:t>
            </a:r>
            <a:r>
              <a:rPr i="1" lang="en"/>
              <a:t>. Приблизно лише 3% води на Землі придатно для вживання людиною. Решта - це солона вода в океанах, або лід. </a:t>
            </a:r>
            <a:endParaRPr i="1"/>
          </a:p>
          <a:p>
            <a:pPr indent="0" lvl="0" marL="0" rtl="0" algn="l">
              <a:lnSpc>
                <a:spcPct val="115000"/>
              </a:lnSpc>
              <a:spcBef>
                <a:spcPts val="1200"/>
              </a:spcBef>
              <a:spcAft>
                <a:spcPts val="1200"/>
              </a:spcAft>
              <a:buSzPct val="142857"/>
              <a:buNone/>
            </a:pPr>
            <a:r>
              <a:rPr lang="en">
                <a:highlight>
                  <a:srgbClr val="FFFF00"/>
                </a:highlight>
              </a:rPr>
              <a:t>Слайд 14.</a:t>
            </a:r>
            <a:r>
              <a:rPr i="1" lang="en"/>
              <a:t> Якщо вимикати воду під час чищення зубів, то за рік вийде зберегти близько 8 000 літрів. Можна наповнити цілий басейн!</a:t>
            </a:r>
            <a:endParaRPr>
              <a:highlight>
                <a:srgbClr val="FFFF00"/>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t/>
            </a:r>
            <a:endParaRPr/>
          </a:p>
        </p:txBody>
      </p:sp>
      <p:sp>
        <p:nvSpPr>
          <p:cNvPr id="100" name="Google Shape;100;p9"/>
          <p:cNvSpPr txBox="1"/>
          <p:nvPr>
            <p:ph idx="1" type="body"/>
          </p:nvPr>
        </p:nvSpPr>
        <p:spPr>
          <a:xfrm>
            <a:off x="311700" y="1152475"/>
            <a:ext cx="8520600" cy="37719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15000"/>
              </a:lnSpc>
              <a:spcBef>
                <a:spcPts val="0"/>
              </a:spcBef>
              <a:spcAft>
                <a:spcPts val="0"/>
              </a:spcAft>
              <a:buSzPts val="1800"/>
              <a:buNone/>
            </a:pPr>
            <a:r>
              <a:rPr lang="en">
                <a:highlight>
                  <a:srgbClr val="FFFF00"/>
                </a:highlight>
              </a:rPr>
              <a:t>Слайд 15</a:t>
            </a:r>
            <a:endParaRPr>
              <a:highlight>
                <a:srgbClr val="FFFF00"/>
              </a:highlight>
            </a:endParaRPr>
          </a:p>
          <a:p>
            <a:pPr indent="0" lvl="0" marL="0" rtl="0" algn="l">
              <a:lnSpc>
                <a:spcPct val="115000"/>
              </a:lnSpc>
              <a:spcBef>
                <a:spcPts val="1200"/>
              </a:spcBef>
              <a:spcAft>
                <a:spcPts val="0"/>
              </a:spcAft>
              <a:buSzPts val="1800"/>
              <a:buNone/>
            </a:pPr>
            <a:r>
              <a:rPr i="1" lang="en"/>
              <a:t>Кожен з вас може допомогти вже зараз зберегти наш дорогоцінний ресурс - воду. Наприклад, вдома ви може економити воду та робити свій внесок у збереження цього цінного ресурсу. Ось кілька простих способів, якими вони можуть берегти воду: </a:t>
            </a:r>
            <a:endParaRPr i="1"/>
          </a:p>
          <a:p>
            <a:pPr indent="-342900" lvl="0" marL="457200" rtl="0" algn="l">
              <a:lnSpc>
                <a:spcPct val="115000"/>
              </a:lnSpc>
              <a:spcBef>
                <a:spcPts val="1200"/>
              </a:spcBef>
              <a:spcAft>
                <a:spcPts val="0"/>
              </a:spcAft>
              <a:buSzPts val="1800"/>
              <a:buChar char="●"/>
            </a:pPr>
            <a:r>
              <a:rPr i="1" lang="en"/>
              <a:t>Вимикай кран, коли не використовуєш воду, наприклад, під час чищення зубів або намилювання рук. Кожна крапля рахується!</a:t>
            </a:r>
            <a:endParaRPr i="1"/>
          </a:p>
          <a:p>
            <a:pPr indent="-342900" lvl="0" marL="457200" rtl="0" algn="l">
              <a:lnSpc>
                <a:spcPct val="115000"/>
              </a:lnSpc>
              <a:spcBef>
                <a:spcPts val="0"/>
              </a:spcBef>
              <a:spcAft>
                <a:spcPts val="0"/>
              </a:spcAft>
              <a:buSzPts val="1800"/>
              <a:buChar char="●"/>
            </a:pPr>
            <a:r>
              <a:rPr i="1" lang="en"/>
              <a:t>Обери душ замість ванни, оскільки використання душу може зменшити витрату води.</a:t>
            </a:r>
            <a:endParaRPr i="1"/>
          </a:p>
          <a:p>
            <a:pPr indent="-342900" lvl="0" marL="457200" rtl="0" algn="l">
              <a:lnSpc>
                <a:spcPct val="115000"/>
              </a:lnSpc>
              <a:spcBef>
                <a:spcPts val="0"/>
              </a:spcBef>
              <a:spcAft>
                <a:spcPts val="0"/>
              </a:spcAft>
              <a:buSzPts val="1800"/>
              <a:buChar char="●"/>
            </a:pPr>
            <a:r>
              <a:rPr i="1" lang="en"/>
              <a:t>Якщо є сад, дощову воду можна використовувати для поливу квітів. Достатньо встановити велике відро для її збору і дощик його наповнить!</a:t>
            </a:r>
            <a:endParaRPr i="1"/>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